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03" r:id="rId4"/>
    <p:sldId id="306" r:id="rId5"/>
    <p:sldId id="304" r:id="rId6"/>
    <p:sldId id="302" r:id="rId7"/>
    <p:sldId id="267" r:id="rId8"/>
    <p:sldId id="270" r:id="rId9"/>
    <p:sldId id="272" r:id="rId10"/>
    <p:sldId id="274" r:id="rId11"/>
    <p:sldId id="276" r:id="rId12"/>
    <p:sldId id="279" r:id="rId13"/>
    <p:sldId id="286" r:id="rId14"/>
    <p:sldId id="290" r:id="rId15"/>
    <p:sldId id="305" r:id="rId16"/>
    <p:sldId id="29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4660"/>
  </p:normalViewPr>
  <p:slideViewPr>
    <p:cSldViewPr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loud%20Mail.ru\&#1056;&#1072;&#1073;&#1086;&#1095;&#1080;&#1081;%20&#1082;&#1086;&#1084;&#1087;&#1100;&#1102;&#1090;&#1077;&#1088;\&#1054;&#1090;&#1076;&#1077;&#1083;%20&#1084;&#1077;&#1078;&#1076;&#1091;&#1085;&#1072;&#1088;&#1086;&#1076;&#1085;&#1099;&#1093;%20&#1087;&#1088;&#1086;&#1077;&#1082;&#1090;&#1086;&#1074;\&#1050;&#1086;&#1085;&#1090;&#1080;&#1085;&#1075;&#1077;&#1085;&#1090;%20&#1089;&#1090;&#1091;&#1076;&#1077;&#1085;&#1090;&#1086;&#1074;\&#1089;&#1090;&#1091;&#1076;&#1077;&#1085;&#1090;&#1099;%20&#1055;&#1043;&#1059;%202011_2017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средний балл </c:v>
                </c:pt>
              </c:strCache>
            </c:strRef>
          </c:tx>
          <c:spPr>
            <a:ln w="34925">
              <a:solidFill>
                <a:srgbClr val="C00000"/>
              </a:solidFill>
            </a:ln>
          </c:spPr>
          <c:marker>
            <c:spPr>
              <a:solidFill>
                <a:srgbClr val="A50021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1822126556814052E-2"/>
                  <c:y val="-1.7265266147095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C2-42B0-9690-D07594C1B467}"/>
                </c:ext>
              </c:extLst>
            </c:dLbl>
            <c:dLbl>
              <c:idx val="1"/>
              <c:layout>
                <c:manualLayout>
                  <c:x val="-3.3861834287466155E-2"/>
                  <c:y val="-1.8604714043126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C2-42B0-9690-D07594C1B467}"/>
                </c:ext>
              </c:extLst>
            </c:dLbl>
            <c:dLbl>
              <c:idx val="2"/>
              <c:layout>
                <c:manualLayout>
                  <c:x val="-3.5214191308793497E-2"/>
                  <c:y val="-1.2985665411646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C2-42B0-9690-D07594C1B467}"/>
                </c:ext>
              </c:extLst>
            </c:dLbl>
            <c:dLbl>
              <c:idx val="3"/>
              <c:layout>
                <c:manualLayout>
                  <c:x val="-3.7048747370770928E-2"/>
                  <c:y val="-2.4990663613699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C2-42B0-9690-D07594C1B467}"/>
                </c:ext>
              </c:extLst>
            </c:dLbl>
            <c:dLbl>
              <c:idx val="4"/>
              <c:layout>
                <c:manualLayout>
                  <c:x val="-3.8490713529544356E-2"/>
                  <c:y val="-2.4260276264595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C2-42B0-9690-D07594C1B467}"/>
                </c:ext>
              </c:extLst>
            </c:dLbl>
            <c:dLbl>
              <c:idx val="5"/>
              <c:layout>
                <c:manualLayout>
                  <c:x val="-4.7050585863151334E-2"/>
                  <c:y val="2.4138795184053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FD-4F6C-898F-5C069E1B9F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60.4</c:v>
                </c:pt>
                <c:pt idx="1">
                  <c:v>61.7</c:v>
                </c:pt>
                <c:pt idx="2">
                  <c:v>62.9</c:v>
                </c:pt>
                <c:pt idx="3">
                  <c:v>62.6</c:v>
                </c:pt>
                <c:pt idx="4">
                  <c:v>64</c:v>
                </c:pt>
                <c:pt idx="5">
                  <c:v>70.3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C2-42B0-9690-D07594C1B4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балл ЕГЭ абитуриентв, зачисленных на бюджетные места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CC66"/>
              </a:solidFill>
            </c:spPr>
          </c:marker>
          <c:dLbls>
            <c:dLbl>
              <c:idx val="0"/>
              <c:layout>
                <c:manualLayout>
                  <c:x val="-3.0876946972693296E-2"/>
                  <c:y val="-2.641457807391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73-47B2-A287-ACF46975D71C}"/>
                </c:ext>
              </c:extLst>
            </c:dLbl>
            <c:dLbl>
              <c:idx val="1"/>
              <c:layout>
                <c:manualLayout>
                  <c:x val="-5.2257568089142364E-2"/>
                  <c:y val="-2.7179557548527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C2-42B0-9690-D07594C1B467}"/>
                </c:ext>
              </c:extLst>
            </c:dLbl>
            <c:dLbl>
              <c:idx val="2"/>
              <c:layout>
                <c:manualLayout>
                  <c:x val="-3.5855463934521888E-2"/>
                  <c:y val="-2.9161070227188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C2-42B0-9690-D07594C1B467}"/>
                </c:ext>
              </c:extLst>
            </c:dLbl>
            <c:dLbl>
              <c:idx val="3"/>
              <c:layout>
                <c:manualLayout>
                  <c:x val="-3.7687588740831848E-2"/>
                  <c:y val="-3.7189206952557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C2-42B0-9690-D07594C1B467}"/>
                </c:ext>
              </c:extLst>
            </c:dLbl>
            <c:dLbl>
              <c:idx val="4"/>
              <c:layout>
                <c:manualLayout>
                  <c:x val="-4.8124506223551307E-2"/>
                  <c:y val="-2.279279970493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C2-42B0-9690-D07594C1B467}"/>
                </c:ext>
              </c:extLst>
            </c:dLbl>
            <c:dLbl>
              <c:idx val="5"/>
              <c:layout>
                <c:manualLayout>
                  <c:x val="-7.0575878794726959E-2"/>
                  <c:y val="-2.2602014671510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FD-4F6C-898F-5C069E1B9F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63.2</c:v>
                </c:pt>
                <c:pt idx="1">
                  <c:v>65.900000000000006</c:v>
                </c:pt>
                <c:pt idx="2">
                  <c:v>66.5</c:v>
                </c:pt>
                <c:pt idx="3">
                  <c:v>67.900000000000006</c:v>
                </c:pt>
                <c:pt idx="4">
                  <c:v>68.400000000000006</c:v>
                </c:pt>
                <c:pt idx="5">
                  <c:v>70.7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9C2-42B0-9690-D07594C1B4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балл ЕГЭ, зачисленных на места с оплатой стоимости обучения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dLbls>
            <c:dLbl>
              <c:idx val="0"/>
              <c:layout>
                <c:manualLayout>
                  <c:x val="-4.0483185435806084E-2"/>
                  <c:y val="-1.791823544147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C2-42B0-9690-D07594C1B467}"/>
                </c:ext>
              </c:extLst>
            </c:dLbl>
            <c:dLbl>
              <c:idx val="1"/>
              <c:layout>
                <c:manualLayout>
                  <c:x val="-3.3096336074554811E-2"/>
                  <c:y val="-1.7215811031541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C2-42B0-9690-D07594C1B467}"/>
                </c:ext>
              </c:extLst>
            </c:dLbl>
            <c:dLbl>
              <c:idx val="2"/>
              <c:layout>
                <c:manualLayout>
                  <c:x val="-3.5723249935861158E-2"/>
                  <c:y val="-2.0042378874253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C2-42B0-9690-D07594C1B467}"/>
                </c:ext>
              </c:extLst>
            </c:dLbl>
            <c:dLbl>
              <c:idx val="3"/>
              <c:layout>
                <c:manualLayout>
                  <c:x val="-3.7205389700182195E-2"/>
                  <c:y val="-2.538699783414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C2-42B0-9690-D07594C1B467}"/>
                </c:ext>
              </c:extLst>
            </c:dLbl>
            <c:dLbl>
              <c:idx val="4"/>
              <c:layout>
                <c:manualLayout>
                  <c:x val="-4.7312698378885458E-2"/>
                  <c:y val="-2.3093112427654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C2-42B0-9690-D07594C1B467}"/>
                </c:ext>
              </c:extLst>
            </c:dLbl>
            <c:dLbl>
              <c:idx val="5"/>
              <c:layout>
                <c:manualLayout>
                  <c:x val="-4.5580255054927854E-2"/>
                  <c:y val="-1.8364136920602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FD-4F6C-898F-5C069E1B9F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56.7</c:v>
                </c:pt>
                <c:pt idx="1">
                  <c:v>57.5</c:v>
                </c:pt>
                <c:pt idx="2">
                  <c:v>58.7</c:v>
                </c:pt>
                <c:pt idx="3">
                  <c:v>58.3</c:v>
                </c:pt>
                <c:pt idx="4">
                  <c:v>59.9</c:v>
                </c:pt>
                <c:pt idx="5">
                  <c:v>59.7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9C2-42B0-9690-D07594C1B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497152"/>
        <c:axId val="232498688"/>
      </c:lineChart>
      <c:catAx>
        <c:axId val="23249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ru-RU"/>
          </a:p>
        </c:txPr>
        <c:crossAx val="232498688"/>
        <c:crosses val="autoZero"/>
        <c:auto val="1"/>
        <c:lblAlgn val="ctr"/>
        <c:lblOffset val="100"/>
        <c:noMultiLvlLbl val="0"/>
      </c:catAx>
      <c:valAx>
        <c:axId val="23249868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232497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928508637604895"/>
          <c:y val="0"/>
          <c:w val="0.60782946271284133"/>
          <c:h val="0.550263527908250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0-E9BC-4B66-98B5-8E65067F2925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>
              <c:ext xmlns:c16="http://schemas.microsoft.com/office/drawing/2014/chart" uri="{C3380CC4-5D6E-409C-BE32-E72D297353CC}">
                <c16:uniqueId val="{00000001-E9BC-4B66-98B5-8E65067F2925}"/>
              </c:ext>
            </c:extLst>
          </c:dPt>
          <c:dPt>
            <c:idx val="2"/>
            <c:bubble3D val="0"/>
            <c:spPr>
              <a:solidFill>
                <a:srgbClr val="E1517A">
                  <a:alpha val="89804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2-E9BC-4B66-98B5-8E65067F2925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9BC-4B66-98B5-8E65067F2925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D0A8EE"/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rect">
                  <a:fillToRect l="100000" b="100000"/>
                </a:path>
                <a:tileRect t="-100000" r="-100000"/>
              </a:gradFill>
            </c:spPr>
            <c:extLst>
              <c:ext xmlns:c16="http://schemas.microsoft.com/office/drawing/2014/chart" uri="{C3380CC4-5D6E-409C-BE32-E72D297353CC}">
                <c16:uniqueId val="{00000004-E9BC-4B66-98B5-8E65067F292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E9BC-4B66-98B5-8E65067F2925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6-E9BC-4B66-98B5-8E65067F2925}"/>
              </c:ext>
            </c:extLst>
          </c:dPt>
          <c:dLbls>
            <c:dLbl>
              <c:idx val="0"/>
              <c:layout>
                <c:manualLayout>
                  <c:x val="3.7354172323231086E-2"/>
                  <c:y val="-2.583817048522465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3,2%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BC-4B66-98B5-8E65067F2925}"/>
                </c:ext>
              </c:extLst>
            </c:dLbl>
            <c:dLbl>
              <c:idx val="1"/>
              <c:layout>
                <c:manualLayout>
                  <c:x val="1.8724117340184601E-2"/>
                  <c:y val="1.95093733610581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19,2%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BC-4B66-98B5-8E65067F2925}"/>
                </c:ext>
              </c:extLst>
            </c:dLbl>
            <c:dLbl>
              <c:idx val="2"/>
              <c:layout>
                <c:manualLayout>
                  <c:x val="1.0948733632397565E-2"/>
                  <c:y val="-2.2604159829498751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21,6%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BC-4B66-98B5-8E65067F2925}"/>
                </c:ext>
              </c:extLst>
            </c:dLbl>
            <c:dLbl>
              <c:idx val="3"/>
              <c:layout>
                <c:manualLayout>
                  <c:x val="1.3685701514244345E-2"/>
                  <c:y val="-8.4279597376072796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34,2%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BC-4B66-98B5-8E65067F2925}"/>
                </c:ext>
              </c:extLst>
            </c:dLbl>
            <c:dLbl>
              <c:idx val="4"/>
              <c:layout>
                <c:manualLayout>
                  <c:x val="-2.206370329704695E-2"/>
                  <c:y val="2.031320234866008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18,4%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BC-4B66-98B5-8E65067F2925}"/>
                </c:ext>
              </c:extLst>
            </c:dLbl>
            <c:dLbl>
              <c:idx val="5"/>
              <c:layout>
                <c:manualLayout>
                  <c:x val="-4.1938657444750151E-2"/>
                  <c:y val="-2.0831006297728886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3,3%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BC-4B66-98B5-8E65067F2925}"/>
                </c:ext>
              </c:extLst>
            </c:dLbl>
            <c:dLbl>
              <c:idx val="6"/>
              <c:layout>
                <c:manualLayout>
                  <c:x val="-3.6140792734712392E-3"/>
                  <c:y val="8.7801591499646725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0,1%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BC-4B66-98B5-8E65067F2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Математические и естественные науки</c:v>
                </c:pt>
                <c:pt idx="1">
                  <c:v>Инженерное дело</c:v>
                </c:pt>
                <c:pt idx="2">
                  <c:v>Здравоохранение и медицинские науки</c:v>
                </c:pt>
                <c:pt idx="3">
                  <c:v>Науки об обществе</c:v>
                </c:pt>
                <c:pt idx="4">
                  <c:v>Образование и педагогические науки</c:v>
                </c:pt>
                <c:pt idx="5">
                  <c:v>Гуманитарные науки</c:v>
                </c:pt>
                <c:pt idx="6">
                  <c:v>Искусство и культура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3.2000000000000042E-2</c:v>
                </c:pt>
                <c:pt idx="1">
                  <c:v>0.192</c:v>
                </c:pt>
                <c:pt idx="2">
                  <c:v>0.21600000000000041</c:v>
                </c:pt>
                <c:pt idx="3">
                  <c:v>0.34200000000000008</c:v>
                </c:pt>
                <c:pt idx="4">
                  <c:v>0.18400000000000041</c:v>
                </c:pt>
                <c:pt idx="5">
                  <c:v>3.3000000000000002E-2</c:v>
                </c:pt>
                <c:pt idx="6">
                  <c:v>1.0000000000000041E-3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9BC-4B66-98B5-8E65067F2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scene3d>
          <a:camera prst="orthographicFront"/>
          <a:lightRig rig="threePt" dir="t"/>
        </a:scene3d>
        <a:sp3d>
          <a:bevelB w="6350"/>
        </a:sp3d>
      </c:spPr>
    </c:plotArea>
    <c:legend>
      <c:legendPos val="r"/>
      <c:layout>
        <c:manualLayout>
          <c:xMode val="edge"/>
          <c:yMode val="edge"/>
          <c:x val="1.7149627647086003E-2"/>
          <c:y val="0.57136440906074049"/>
          <c:w val="0.7677314087141538"/>
          <c:h val="0.4284985357563503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7.3994271137891823E-2"/>
          <c:w val="1"/>
          <c:h val="0.761979195577120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scene3d>
              <a:camera prst="orthographicFront"/>
              <a:lightRig rig="threePt" dir="t"/>
            </a:scene3d>
            <a:sp3d prstMaterial="plastic"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880</c:v>
                </c:pt>
                <c:pt idx="1">
                  <c:v>993</c:v>
                </c:pt>
                <c:pt idx="2">
                  <c:v>1259</c:v>
                </c:pt>
                <c:pt idx="3">
                  <c:v>1631</c:v>
                </c:pt>
                <c:pt idx="4">
                  <c:v>1710</c:v>
                </c:pt>
                <c:pt idx="5">
                  <c:v>1830</c:v>
                </c:pt>
                <c:pt idx="6">
                  <c:v>1838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D-4988-A7B1-09047A672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8924416"/>
        <c:axId val="105890560"/>
        <c:axId val="0"/>
      </c:bar3DChart>
      <c:catAx>
        <c:axId val="22892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1"/>
            </a:pPr>
            <a:endParaRPr lang="ru-RU"/>
          </a:p>
        </c:txPr>
        <c:crossAx val="105890560"/>
        <c:crosses val="autoZero"/>
        <c:auto val="1"/>
        <c:lblAlgn val="ctr"/>
        <c:lblOffset val="100"/>
        <c:noMultiLvlLbl val="0"/>
      </c:catAx>
      <c:valAx>
        <c:axId val="10589056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22892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79192891654002"/>
          <c:y val="0"/>
          <c:w val="0.75978038196110753"/>
          <c:h val="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0-C79A-4BE0-B78D-E9CB7BE31B56}"/>
              </c:ext>
            </c:extLst>
          </c:dPt>
          <c:dPt>
            <c:idx val="1"/>
            <c:bubble3D val="0"/>
            <c:spPr>
              <a:solidFill>
                <a:srgbClr val="00CC00"/>
              </a:solidFill>
            </c:spPr>
            <c:extLst>
              <c:ext xmlns:c16="http://schemas.microsoft.com/office/drawing/2014/chart" uri="{C3380CC4-5D6E-409C-BE32-E72D297353CC}">
                <c16:uniqueId val="{00000001-C79A-4BE0-B78D-E9CB7BE31B56}"/>
              </c:ext>
            </c:extLst>
          </c:dPt>
          <c:dPt>
            <c:idx val="3"/>
            <c:bubble3D val="0"/>
            <c:spPr>
              <a:solidFill>
                <a:srgbClr val="BCF6F6"/>
              </a:solidFill>
            </c:spPr>
            <c:extLst>
              <c:ext xmlns:c16="http://schemas.microsoft.com/office/drawing/2014/chart" uri="{C3380CC4-5D6E-409C-BE32-E72D297353CC}">
                <c16:uniqueId val="{00000003-7344-4611-AF96-77A420DEB0A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4-7344-4611-AF96-77A420DEB0A5}"/>
              </c:ext>
            </c:extLst>
          </c:dPt>
          <c:dPt>
            <c:idx val="6"/>
            <c:bubble3D val="0"/>
            <c:spPr>
              <a:solidFill>
                <a:srgbClr val="FF33CC"/>
              </a:solidFill>
            </c:spPr>
            <c:extLst>
              <c:ext xmlns:c16="http://schemas.microsoft.com/office/drawing/2014/chart" uri="{C3380CC4-5D6E-409C-BE32-E72D297353CC}">
                <c16:uniqueId val="{00000006-7344-4611-AF96-77A420DEB0A5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7344-4611-AF96-77A420DEB0A5}"/>
              </c:ext>
            </c:extLst>
          </c:dPt>
          <c:dLbls>
            <c:dLbl>
              <c:idx val="0"/>
              <c:layout>
                <c:manualLayout>
                  <c:x val="-1.5025276701738201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9A-4BE0-B78D-E9CB7BE31B56}"/>
                </c:ext>
              </c:extLst>
            </c:dLbl>
            <c:dLbl>
              <c:idx val="1"/>
              <c:layout>
                <c:manualLayout>
                  <c:x val="1.0786727174058401E-2"/>
                  <c:y val="-3.4948066037498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9A-4BE0-B78D-E9CB7BE31B56}"/>
                </c:ext>
              </c:extLst>
            </c:dLbl>
            <c:dLbl>
              <c:idx val="2"/>
              <c:layout>
                <c:manualLayout>
                  <c:x val="1.1632205242750687E-2"/>
                  <c:y val="-1.17671778026679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44-4611-AF96-77A420DEB0A5}"/>
                </c:ext>
              </c:extLst>
            </c:dLbl>
            <c:dLbl>
              <c:idx val="3"/>
              <c:layout>
                <c:manualLayout>
                  <c:x val="-0.17162481340918967"/>
                  <c:y val="4.6340962115320516E-2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/>
                      <a:t>К</a:t>
                    </a:r>
                    <a:r>
                      <a:rPr lang="ru-RU" dirty="0"/>
                      <a:t>иргизия</a:t>
                    </a:r>
                    <a:r>
                      <a:rPr lang="ru-RU" baseline="0" dirty="0"/>
                      <a:t>    </a:t>
                    </a:r>
                    <a:r>
                      <a:rPr lang="ru-RU" dirty="0"/>
                      <a:t>12%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44-4611-AF96-77A420DEB0A5}"/>
                </c:ext>
              </c:extLst>
            </c:dLbl>
            <c:dLbl>
              <c:idx val="4"/>
              <c:layout>
                <c:manualLayout>
                  <c:x val="-0.14596042829194131"/>
                  <c:y val="-1.0707421397622669E-2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/>
                      <a:t>Е</a:t>
                    </a:r>
                    <a:r>
                      <a:rPr lang="ru-RU" dirty="0"/>
                      <a:t>гипет</a:t>
                    </a:r>
                    <a:r>
                      <a:rPr lang="ru-RU" baseline="0" dirty="0"/>
                      <a:t>    </a:t>
                    </a:r>
                    <a:r>
                      <a:rPr lang="ru-RU" dirty="0"/>
                      <a:t>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44-4611-AF96-77A420DEB0A5}"/>
                </c:ext>
              </c:extLst>
            </c:dLbl>
            <c:dLbl>
              <c:idx val="5"/>
              <c:layout>
                <c:manualLayout>
                  <c:x val="-0.15862941924047891"/>
                  <c:y val="-3.2609710032218651E-2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ru-RU" sz="900" b="1" dirty="0"/>
                      <a:t>Иордания</a:t>
                    </a:r>
                    <a:r>
                      <a:rPr lang="ru-RU" sz="900" b="1" baseline="0" dirty="0"/>
                      <a:t>   </a:t>
                    </a:r>
                    <a:r>
                      <a:rPr lang="ru-RU" sz="900" b="1" dirty="0"/>
                      <a:t>4%</a:t>
                    </a:r>
                    <a:endParaRPr lang="ru-RU" sz="9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9A-4BE0-B78D-E9CB7BE31B56}"/>
                </c:ext>
              </c:extLst>
            </c:dLbl>
            <c:dLbl>
              <c:idx val="6"/>
              <c:layout>
                <c:manualLayout>
                  <c:x val="-0.12501243332600648"/>
                  <c:y val="-7.1069881124319514E-2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ru-RU" sz="900" b="1" dirty="0"/>
                      <a:t>Ирак</a:t>
                    </a:r>
                    <a:r>
                      <a:rPr lang="ru-RU" sz="900" b="1" baseline="0" dirty="0"/>
                      <a:t>   </a:t>
                    </a:r>
                    <a:r>
                      <a:rPr lang="ru-RU" sz="900" b="1" dirty="0"/>
                      <a:t>2%</a:t>
                    </a:r>
                    <a:endParaRPr lang="ru-RU" sz="9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44-4611-AF96-77A420DEB0A5}"/>
                </c:ext>
              </c:extLst>
            </c:dLbl>
            <c:dLbl>
              <c:idx val="7"/>
              <c:layout>
                <c:manualLayout>
                  <c:x val="-0.13660620297043299"/>
                  <c:y val="-0.10103155204977225"/>
                </c:manualLayout>
              </c:layout>
              <c:tx>
                <c:rich>
                  <a:bodyPr/>
                  <a:lstStyle/>
                  <a:p>
                    <a:pPr>
                      <a:defRPr sz="900" b="1"/>
                    </a:pPr>
                    <a:r>
                      <a:rPr lang="ru-RU" sz="900" b="1" dirty="0"/>
                      <a:t>Казахстан</a:t>
                    </a:r>
                    <a:r>
                      <a:rPr lang="ru-RU" sz="900" b="1" baseline="0" dirty="0"/>
                      <a:t>   </a:t>
                    </a:r>
                    <a:r>
                      <a:rPr lang="ru-RU" sz="900" b="1" dirty="0"/>
                      <a:t>2%</a:t>
                    </a:r>
                    <a:endParaRPr lang="ru-RU" sz="9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44-4611-AF96-77A420DEB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noFill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'16-17'!$E$2:$E$10</c:f>
              <c:strCache>
                <c:ptCount val="9"/>
                <c:pt idx="0">
                  <c:v>Туркменистан</c:v>
                </c:pt>
                <c:pt idx="1">
                  <c:v>Индия</c:v>
                </c:pt>
                <c:pt idx="2">
                  <c:v>Таджикистан</c:v>
                </c:pt>
                <c:pt idx="3">
                  <c:v>Киргизия</c:v>
                </c:pt>
                <c:pt idx="4">
                  <c:v>Египет</c:v>
                </c:pt>
                <c:pt idx="5">
                  <c:v>Иордания</c:v>
                </c:pt>
                <c:pt idx="6">
                  <c:v>Ирак</c:v>
                </c:pt>
                <c:pt idx="7">
                  <c:v>Казахстан</c:v>
                </c:pt>
                <c:pt idx="8">
                  <c:v>Остальные </c:v>
                </c:pt>
              </c:strCache>
            </c:strRef>
          </c:cat>
          <c:val>
            <c:numRef>
              <c:f>'16-17'!$F$2:$F$10</c:f>
              <c:numCache>
                <c:formatCode>General</c:formatCode>
                <c:ptCount val="9"/>
                <c:pt idx="0">
                  <c:v>360</c:v>
                </c:pt>
                <c:pt idx="1">
                  <c:v>319</c:v>
                </c:pt>
                <c:pt idx="2">
                  <c:v>264</c:v>
                </c:pt>
                <c:pt idx="3">
                  <c:v>198</c:v>
                </c:pt>
                <c:pt idx="4">
                  <c:v>112</c:v>
                </c:pt>
                <c:pt idx="5">
                  <c:v>69</c:v>
                </c:pt>
                <c:pt idx="6">
                  <c:v>32</c:v>
                </c:pt>
                <c:pt idx="7">
                  <c:v>35</c:v>
                </c:pt>
                <c:pt idx="8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44-4611-AF96-77A420DEB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44E436-4A86-4F03-98D2-526B225EF0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3C33DF-DCFA-4A25-91C8-9D1696E06004}">
      <dgm:prSet phldrT="[Текст]" custT="1"/>
      <dgm:spPr>
        <a:solidFill>
          <a:srgbClr val="039ABD">
            <a:alpha val="40000"/>
          </a:srgbClr>
        </a:solidFill>
      </dgm:spPr>
      <dgm:t>
        <a:bodyPr/>
        <a:lstStyle/>
        <a:p>
          <a:pPr algn="ctr"/>
          <a:r>
            <a: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ИНФОРМАЦИОННЫЕ  ТЕХНОЛОГИИ</a:t>
          </a:r>
        </a:p>
      </dgm:t>
    </dgm:pt>
    <dgm:pt modelId="{9706D94F-CC47-4B5A-A8F0-6080F98D2EAC}" type="parTrans" cxnId="{1352DCFE-EC05-46D0-ABAC-5A4E7A3F6B81}">
      <dgm:prSet/>
      <dgm:spPr/>
      <dgm:t>
        <a:bodyPr/>
        <a:lstStyle/>
        <a:p>
          <a:endParaRPr lang="ru-RU"/>
        </a:p>
      </dgm:t>
    </dgm:pt>
    <dgm:pt modelId="{05B35A2B-0B64-4852-9826-81341E0BE3FD}" type="sibTrans" cxnId="{1352DCFE-EC05-46D0-ABAC-5A4E7A3F6B81}">
      <dgm:prSet/>
      <dgm:spPr/>
      <dgm:t>
        <a:bodyPr/>
        <a:lstStyle/>
        <a:p>
          <a:endParaRPr lang="ru-RU"/>
        </a:p>
      </dgm:t>
    </dgm:pt>
    <dgm:pt modelId="{32267535-101A-4099-BC40-89BE2A2F8576}">
      <dgm:prSet phldrT="[Текст]" custT="1"/>
      <dgm:spPr/>
      <dgm:t>
        <a:bodyPr/>
        <a:lstStyle/>
        <a:p>
          <a:pPr algn="just"/>
          <a:r>
            <a:rPr lang="ru-RU" sz="1200" dirty="0"/>
            <a:t>информационные технологии в фундаментальных и прикладных исследованиях, моделирование технологических и физических процессов, тренажеры, сетевой инжиниринг </a:t>
          </a:r>
        </a:p>
      </dgm:t>
    </dgm:pt>
    <dgm:pt modelId="{8181B364-2EC3-448A-9EF9-423BB53B86DA}" type="parTrans" cxnId="{CAA4B5EA-E3D0-4803-9B2A-82A94A65BAFB}">
      <dgm:prSet/>
      <dgm:spPr/>
      <dgm:t>
        <a:bodyPr/>
        <a:lstStyle/>
        <a:p>
          <a:endParaRPr lang="ru-RU"/>
        </a:p>
      </dgm:t>
    </dgm:pt>
    <dgm:pt modelId="{D0CC0325-0095-4511-964C-B561FF21C0C5}" type="sibTrans" cxnId="{CAA4B5EA-E3D0-4803-9B2A-82A94A65BAFB}">
      <dgm:prSet/>
      <dgm:spPr/>
      <dgm:t>
        <a:bodyPr/>
        <a:lstStyle/>
        <a:p>
          <a:endParaRPr lang="ru-RU"/>
        </a:p>
      </dgm:t>
    </dgm:pt>
    <dgm:pt modelId="{8146BB25-1F8D-4AA8-AC65-6B6B5594B3D2}">
      <dgm:prSet phldrT="[Текст]" custT="1"/>
      <dgm:spPr/>
      <dgm:t>
        <a:bodyPr/>
        <a:lstStyle/>
        <a:p>
          <a:pPr algn="just"/>
          <a:r>
            <a:rPr lang="ru-RU" sz="1200" dirty="0"/>
            <a:t>информационная и технологическая безопасность, технологии снижения риска и уменьшения последствий природных и техногенных катастроф, надежности технических систем и техногенного риска, рационального природопользования и безопасности жизнедеятельности, безопасных ресурсосберегающих технологий, контроля загрязнения окружающей среды</a:t>
          </a:r>
        </a:p>
      </dgm:t>
    </dgm:pt>
    <dgm:pt modelId="{8A652E5B-C29A-4BFF-9794-07576827311B}" type="parTrans" cxnId="{049FDB3F-5AC2-4CB7-A394-960735066CE5}">
      <dgm:prSet/>
      <dgm:spPr/>
      <dgm:t>
        <a:bodyPr/>
        <a:lstStyle/>
        <a:p>
          <a:endParaRPr lang="ru-RU"/>
        </a:p>
      </dgm:t>
    </dgm:pt>
    <dgm:pt modelId="{3792E0EF-F172-4317-A24B-01301B055B83}" type="sibTrans" cxnId="{049FDB3F-5AC2-4CB7-A394-960735066CE5}">
      <dgm:prSet/>
      <dgm:spPr/>
      <dgm:t>
        <a:bodyPr/>
        <a:lstStyle/>
        <a:p>
          <a:endParaRPr lang="ru-RU"/>
        </a:p>
      </dgm:t>
    </dgm:pt>
    <dgm:pt modelId="{472296E4-4BA1-4C50-BC73-5481C54718D1}">
      <dgm:prSet phldrT="[Текст]" custT="1"/>
      <dgm:spPr>
        <a:solidFill>
          <a:srgbClr val="039ABD">
            <a:alpha val="40000"/>
          </a:srgbClr>
        </a:solidFill>
      </dgm:spPr>
      <dgm:t>
        <a:bodyPr/>
        <a:lstStyle/>
        <a:p>
          <a:pPr algn="ctr"/>
          <a:r>
            <a: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КОМПЛЕКСНАЯ  БЕЗОПАСНОСТЬ</a:t>
          </a:r>
          <a:endParaRPr lang="ru-RU" sz="1400" dirty="0">
            <a:solidFill>
              <a:schemeClr val="tx1"/>
            </a:solidFill>
          </a:endParaRPr>
        </a:p>
      </dgm:t>
    </dgm:pt>
    <dgm:pt modelId="{DC6233B6-A969-4077-BFEC-088D26B97883}" type="sibTrans" cxnId="{45EAB229-94E4-4EF8-A636-CC20E7013B70}">
      <dgm:prSet/>
      <dgm:spPr/>
      <dgm:t>
        <a:bodyPr/>
        <a:lstStyle/>
        <a:p>
          <a:endParaRPr lang="ru-RU"/>
        </a:p>
      </dgm:t>
    </dgm:pt>
    <dgm:pt modelId="{C51C1E50-AEBA-4EB6-A2B2-12774E2F9F0C}" type="parTrans" cxnId="{45EAB229-94E4-4EF8-A636-CC20E7013B70}">
      <dgm:prSet/>
      <dgm:spPr/>
      <dgm:t>
        <a:bodyPr/>
        <a:lstStyle/>
        <a:p>
          <a:endParaRPr lang="ru-RU"/>
        </a:p>
      </dgm:t>
    </dgm:pt>
    <dgm:pt modelId="{E7F8145D-FA8E-427C-AD93-ADBDEF8AF068}">
      <dgm:prSet phldrT="[Текст]" custT="1"/>
      <dgm:spPr>
        <a:solidFill>
          <a:srgbClr val="039ABD">
            <a:alpha val="55000"/>
          </a:srgbClr>
        </a:solidFill>
      </dgm:spPr>
      <dgm:t>
        <a:bodyPr/>
        <a:lstStyle/>
        <a:p>
          <a:pPr algn="ctr"/>
          <a:r>
            <a: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БИОМЕДИЦИНСКИЕ  ТЕХНОЛОГИИ</a:t>
          </a:r>
          <a:endParaRPr lang="ru-RU" sz="1400" dirty="0">
            <a:solidFill>
              <a:schemeClr val="tx1"/>
            </a:solidFill>
          </a:endParaRPr>
        </a:p>
      </dgm:t>
    </dgm:pt>
    <dgm:pt modelId="{F95AAAAB-DDAF-4B9B-BBFA-110A1FA6A118}" type="parTrans" cxnId="{2703FA03-1C70-4444-8F56-DB3BD905E7FA}">
      <dgm:prSet/>
      <dgm:spPr/>
      <dgm:t>
        <a:bodyPr/>
        <a:lstStyle/>
        <a:p>
          <a:endParaRPr lang="ru-RU"/>
        </a:p>
      </dgm:t>
    </dgm:pt>
    <dgm:pt modelId="{4D8EDA38-D148-4402-A64B-0FB4872614D4}" type="sibTrans" cxnId="{2703FA03-1C70-4444-8F56-DB3BD905E7FA}">
      <dgm:prSet/>
      <dgm:spPr/>
      <dgm:t>
        <a:bodyPr/>
        <a:lstStyle/>
        <a:p>
          <a:endParaRPr lang="ru-RU"/>
        </a:p>
      </dgm:t>
    </dgm:pt>
    <dgm:pt modelId="{D6952913-F533-443E-A1FD-DAB8E27273A4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200" spc="-20" baseline="0" dirty="0"/>
            <a:t>конституционно-правовые аспекты модернизации российской правовой системы, язык современного провинциального города, теорию и методы социального управления и программирования, вопросы экономики, менеджмента и управления социально-экономической системой предприятия и территорий</a:t>
          </a:r>
        </a:p>
      </dgm:t>
    </dgm:pt>
    <dgm:pt modelId="{9FF16752-4931-4667-9F02-CA1906733C0C}" type="parTrans" cxnId="{B7A669E0-6E1B-4DA7-AB93-9C9317F7A629}">
      <dgm:prSet/>
      <dgm:spPr/>
      <dgm:t>
        <a:bodyPr/>
        <a:lstStyle/>
        <a:p>
          <a:endParaRPr lang="ru-RU"/>
        </a:p>
      </dgm:t>
    </dgm:pt>
    <dgm:pt modelId="{AFE81774-3BD3-4388-896D-E3BC70633F91}" type="sibTrans" cxnId="{B7A669E0-6E1B-4DA7-AB93-9C9317F7A629}">
      <dgm:prSet/>
      <dgm:spPr/>
      <dgm:t>
        <a:bodyPr/>
        <a:lstStyle/>
        <a:p>
          <a:endParaRPr lang="ru-RU"/>
        </a:p>
      </dgm:t>
    </dgm:pt>
    <dgm:pt modelId="{C299CB94-AFBF-4854-9EA7-D2E467E9E06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200" dirty="0"/>
            <a:t>клеточная терапия, генетическая диагностика, генная терапия,  </a:t>
          </a:r>
          <a:r>
            <a:rPr lang="ru-RU" sz="1200" dirty="0" err="1"/>
            <a:t>биоинформатика</a:t>
          </a:r>
          <a:r>
            <a:rPr lang="ru-RU" sz="1200" dirty="0"/>
            <a:t>, </a:t>
          </a:r>
          <a:r>
            <a:rPr lang="ru-RU" sz="1200" dirty="0" err="1"/>
            <a:t>биоинженерия</a:t>
          </a:r>
          <a:r>
            <a:rPr lang="ru-RU" sz="1200" dirty="0"/>
            <a:t>, методы и приборы клинической диагностики</a:t>
          </a:r>
        </a:p>
      </dgm:t>
    </dgm:pt>
    <dgm:pt modelId="{E9D64296-8DE3-4515-BC53-D912CCA32E22}" type="parTrans" cxnId="{45ACE991-72BF-4780-BA0D-6C2D711FD667}">
      <dgm:prSet/>
      <dgm:spPr/>
      <dgm:t>
        <a:bodyPr/>
        <a:lstStyle/>
        <a:p>
          <a:endParaRPr lang="ru-RU"/>
        </a:p>
      </dgm:t>
    </dgm:pt>
    <dgm:pt modelId="{229D6A42-A5DD-466D-97BE-7A78BDFC148E}" type="sibTrans" cxnId="{45ACE991-72BF-4780-BA0D-6C2D711FD667}">
      <dgm:prSet/>
      <dgm:spPr/>
      <dgm:t>
        <a:bodyPr/>
        <a:lstStyle/>
        <a:p>
          <a:endParaRPr lang="ru-RU"/>
        </a:p>
      </dgm:t>
    </dgm:pt>
    <dgm:pt modelId="{1A66DA66-075F-4184-987B-B72A3D34CF02}">
      <dgm:prSet phldrT="[Текст]" custT="1"/>
      <dgm:spPr>
        <a:solidFill>
          <a:srgbClr val="039ABD">
            <a:alpha val="55000"/>
          </a:srgbClr>
        </a:solidFill>
      </dgm:spPr>
      <dgm:t>
        <a:bodyPr/>
        <a:lstStyle/>
        <a:p>
          <a:pPr algn="ctr"/>
          <a:r>
            <a: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ФЕДЕРАЛЬНЫЕ  И  РЕГИОНАЛЬНЫЕ  АСПЕКТЫ  ФОРМИРОВАНИЯ  РОССИЙСКОЙ  НАЦИИ</a:t>
          </a:r>
          <a:endParaRPr lang="ru-RU" sz="1400" dirty="0">
            <a:solidFill>
              <a:schemeClr val="tx1"/>
            </a:solidFill>
          </a:endParaRPr>
        </a:p>
      </dgm:t>
    </dgm:pt>
    <dgm:pt modelId="{783E803D-1A0D-4A08-B580-EB3F2271E44F}" type="sibTrans" cxnId="{EE39C512-D2C7-459D-B01D-6A391E05AB08}">
      <dgm:prSet/>
      <dgm:spPr/>
      <dgm:t>
        <a:bodyPr/>
        <a:lstStyle/>
        <a:p>
          <a:endParaRPr lang="ru-RU"/>
        </a:p>
      </dgm:t>
    </dgm:pt>
    <dgm:pt modelId="{57CD224E-1FC9-4697-8402-A965F64104BD}" type="parTrans" cxnId="{EE39C512-D2C7-459D-B01D-6A391E05AB08}">
      <dgm:prSet/>
      <dgm:spPr/>
      <dgm:t>
        <a:bodyPr/>
        <a:lstStyle/>
        <a:p>
          <a:endParaRPr lang="ru-RU"/>
        </a:p>
      </dgm:t>
    </dgm:pt>
    <dgm:pt modelId="{4F25495D-7888-4FAF-849D-274AF104B6FD}" type="pres">
      <dgm:prSet presAssocID="{7D44E436-4A86-4F03-98D2-526B225EF05C}" presName="linear" presStyleCnt="0">
        <dgm:presLayoutVars>
          <dgm:animLvl val="lvl"/>
          <dgm:resizeHandles val="exact"/>
        </dgm:presLayoutVars>
      </dgm:prSet>
      <dgm:spPr/>
    </dgm:pt>
    <dgm:pt modelId="{96BCC85F-FD9D-4302-BF5A-690A467D2800}" type="pres">
      <dgm:prSet presAssocID="{483C33DF-DCFA-4A25-91C8-9D1696E06004}" presName="parentText" presStyleLbl="node1" presStyleIdx="0" presStyleCnt="4" custScaleY="30521" custLinFactNeighborX="665" custLinFactNeighborY="-7454">
        <dgm:presLayoutVars>
          <dgm:chMax val="0"/>
          <dgm:bulletEnabled val="1"/>
        </dgm:presLayoutVars>
      </dgm:prSet>
      <dgm:spPr/>
    </dgm:pt>
    <dgm:pt modelId="{76551B55-F87D-47B1-B64D-D4E7317CF9FB}" type="pres">
      <dgm:prSet presAssocID="{483C33DF-DCFA-4A25-91C8-9D1696E06004}" presName="childText" presStyleLbl="revTx" presStyleIdx="0" presStyleCnt="4" custLinFactNeighborY="4696">
        <dgm:presLayoutVars>
          <dgm:bulletEnabled val="1"/>
        </dgm:presLayoutVars>
      </dgm:prSet>
      <dgm:spPr/>
    </dgm:pt>
    <dgm:pt modelId="{B2B8CF89-F30E-4AE7-B1D6-E56A6D4E50A5}" type="pres">
      <dgm:prSet presAssocID="{472296E4-4BA1-4C50-BC73-5481C54718D1}" presName="parentText" presStyleLbl="node1" presStyleIdx="1" presStyleCnt="4" custScaleY="30139" custLinFactNeighborY="-23770">
        <dgm:presLayoutVars>
          <dgm:chMax val="0"/>
          <dgm:bulletEnabled val="1"/>
        </dgm:presLayoutVars>
      </dgm:prSet>
      <dgm:spPr/>
    </dgm:pt>
    <dgm:pt modelId="{6082188E-2A1A-4F06-8910-8978255B8B68}" type="pres">
      <dgm:prSet presAssocID="{472296E4-4BA1-4C50-BC73-5481C54718D1}" presName="childText" presStyleLbl="revTx" presStyleIdx="1" presStyleCnt="4" custLinFactNeighborY="-28015">
        <dgm:presLayoutVars>
          <dgm:bulletEnabled val="1"/>
        </dgm:presLayoutVars>
      </dgm:prSet>
      <dgm:spPr/>
    </dgm:pt>
    <dgm:pt modelId="{05698022-6EE4-4CD5-9A28-87966EB81F21}" type="pres">
      <dgm:prSet presAssocID="{E7F8145D-FA8E-427C-AD93-ADBDEF8AF068}" presName="parentText" presStyleLbl="node1" presStyleIdx="2" presStyleCnt="4" custScaleY="33585" custLinFactNeighborY="-30431">
        <dgm:presLayoutVars>
          <dgm:chMax val="0"/>
          <dgm:bulletEnabled val="1"/>
        </dgm:presLayoutVars>
      </dgm:prSet>
      <dgm:spPr/>
    </dgm:pt>
    <dgm:pt modelId="{40ECDD22-DCA6-40F7-A05A-7FB66E67D488}" type="pres">
      <dgm:prSet presAssocID="{E7F8145D-FA8E-427C-AD93-ADBDEF8AF068}" presName="childText" presStyleLbl="revTx" presStyleIdx="2" presStyleCnt="4" custScaleY="34810" custLinFactNeighborY="-30717">
        <dgm:presLayoutVars>
          <dgm:bulletEnabled val="1"/>
        </dgm:presLayoutVars>
      </dgm:prSet>
      <dgm:spPr>
        <a:solidFill>
          <a:schemeClr val="bg1"/>
        </a:solidFill>
      </dgm:spPr>
    </dgm:pt>
    <dgm:pt modelId="{FDA2208C-10A8-408B-878F-58008635AD69}" type="pres">
      <dgm:prSet presAssocID="{1A66DA66-075F-4184-987B-B72A3D34CF02}" presName="parentText" presStyleLbl="node1" presStyleIdx="3" presStyleCnt="4" custScaleY="46573" custLinFactNeighborY="7218">
        <dgm:presLayoutVars>
          <dgm:chMax val="0"/>
          <dgm:bulletEnabled val="1"/>
        </dgm:presLayoutVars>
      </dgm:prSet>
      <dgm:spPr/>
    </dgm:pt>
    <dgm:pt modelId="{2D0A11A1-D0C4-4F5F-B45C-9780DDE6DD14}" type="pres">
      <dgm:prSet presAssocID="{1A66DA66-075F-4184-987B-B72A3D34CF02}" presName="childText" presStyleLbl="revTx" presStyleIdx="3" presStyleCnt="4" custLinFactNeighborY="22320">
        <dgm:presLayoutVars>
          <dgm:bulletEnabled val="1"/>
        </dgm:presLayoutVars>
      </dgm:prSet>
      <dgm:spPr/>
    </dgm:pt>
  </dgm:ptLst>
  <dgm:cxnLst>
    <dgm:cxn modelId="{2703FA03-1C70-4444-8F56-DB3BD905E7FA}" srcId="{7D44E436-4A86-4F03-98D2-526B225EF05C}" destId="{E7F8145D-FA8E-427C-AD93-ADBDEF8AF068}" srcOrd="2" destOrd="0" parTransId="{F95AAAAB-DDAF-4B9B-BBFA-110A1FA6A118}" sibTransId="{4D8EDA38-D148-4402-A64B-0FB4872614D4}"/>
    <dgm:cxn modelId="{EE39C512-D2C7-459D-B01D-6A391E05AB08}" srcId="{7D44E436-4A86-4F03-98D2-526B225EF05C}" destId="{1A66DA66-075F-4184-987B-B72A3D34CF02}" srcOrd="3" destOrd="0" parTransId="{57CD224E-1FC9-4697-8402-A965F64104BD}" sibTransId="{783E803D-1A0D-4A08-B580-EB3F2271E44F}"/>
    <dgm:cxn modelId="{45EAB229-94E4-4EF8-A636-CC20E7013B70}" srcId="{7D44E436-4A86-4F03-98D2-526B225EF05C}" destId="{472296E4-4BA1-4C50-BC73-5481C54718D1}" srcOrd="1" destOrd="0" parTransId="{C51C1E50-AEBA-4EB6-A2B2-12774E2F9F0C}" sibTransId="{DC6233B6-A969-4077-BFEC-088D26B97883}"/>
    <dgm:cxn modelId="{049FDB3F-5AC2-4CB7-A394-960735066CE5}" srcId="{472296E4-4BA1-4C50-BC73-5481C54718D1}" destId="{8146BB25-1F8D-4AA8-AC65-6B6B5594B3D2}" srcOrd="0" destOrd="0" parTransId="{8A652E5B-C29A-4BFF-9794-07576827311B}" sibTransId="{3792E0EF-F172-4317-A24B-01301B055B83}"/>
    <dgm:cxn modelId="{1ACF6242-E50F-40C9-8C1F-1BF318CF6601}" type="presOf" srcId="{32267535-101A-4099-BC40-89BE2A2F8576}" destId="{76551B55-F87D-47B1-B64D-D4E7317CF9FB}" srcOrd="0" destOrd="0" presId="urn:microsoft.com/office/officeart/2005/8/layout/vList2"/>
    <dgm:cxn modelId="{15E4457B-76BB-468D-9ED4-1A936EEF8AF6}" type="presOf" srcId="{8146BB25-1F8D-4AA8-AC65-6B6B5594B3D2}" destId="{6082188E-2A1A-4F06-8910-8978255B8B68}" srcOrd="0" destOrd="0" presId="urn:microsoft.com/office/officeart/2005/8/layout/vList2"/>
    <dgm:cxn modelId="{946FA081-F77B-44F6-8125-538E533B2CEA}" type="presOf" srcId="{7D44E436-4A86-4F03-98D2-526B225EF05C}" destId="{4F25495D-7888-4FAF-849D-274AF104B6FD}" srcOrd="0" destOrd="0" presId="urn:microsoft.com/office/officeart/2005/8/layout/vList2"/>
    <dgm:cxn modelId="{180B018A-F9C4-4B33-ABCD-E93CA10679FF}" type="presOf" srcId="{E7F8145D-FA8E-427C-AD93-ADBDEF8AF068}" destId="{05698022-6EE4-4CD5-9A28-87966EB81F21}" srcOrd="0" destOrd="0" presId="urn:microsoft.com/office/officeart/2005/8/layout/vList2"/>
    <dgm:cxn modelId="{45ACE991-72BF-4780-BA0D-6C2D711FD667}" srcId="{E7F8145D-FA8E-427C-AD93-ADBDEF8AF068}" destId="{C299CB94-AFBF-4854-9EA7-D2E467E9E061}" srcOrd="0" destOrd="0" parTransId="{E9D64296-8DE3-4515-BC53-D912CCA32E22}" sibTransId="{229D6A42-A5DD-466D-97BE-7A78BDFC148E}"/>
    <dgm:cxn modelId="{502ED198-5495-4555-99A6-F552AE6AF124}" type="presOf" srcId="{483C33DF-DCFA-4A25-91C8-9D1696E06004}" destId="{96BCC85F-FD9D-4302-BF5A-690A467D2800}" srcOrd="0" destOrd="0" presId="urn:microsoft.com/office/officeart/2005/8/layout/vList2"/>
    <dgm:cxn modelId="{58157CD1-0018-4363-853E-EC8EC5F144AA}" type="presOf" srcId="{472296E4-4BA1-4C50-BC73-5481C54718D1}" destId="{B2B8CF89-F30E-4AE7-B1D6-E56A6D4E50A5}" srcOrd="0" destOrd="0" presId="urn:microsoft.com/office/officeart/2005/8/layout/vList2"/>
    <dgm:cxn modelId="{BA30D0DE-FB1F-4C0C-B7D4-4CE856C46808}" type="presOf" srcId="{1A66DA66-075F-4184-987B-B72A3D34CF02}" destId="{FDA2208C-10A8-408B-878F-58008635AD69}" srcOrd="0" destOrd="0" presId="urn:microsoft.com/office/officeart/2005/8/layout/vList2"/>
    <dgm:cxn modelId="{B7A669E0-6E1B-4DA7-AB93-9C9317F7A629}" srcId="{1A66DA66-075F-4184-987B-B72A3D34CF02}" destId="{D6952913-F533-443E-A1FD-DAB8E27273A4}" srcOrd="0" destOrd="0" parTransId="{9FF16752-4931-4667-9F02-CA1906733C0C}" sibTransId="{AFE81774-3BD3-4388-896D-E3BC70633F91}"/>
    <dgm:cxn modelId="{CAA4B5EA-E3D0-4803-9B2A-82A94A65BAFB}" srcId="{483C33DF-DCFA-4A25-91C8-9D1696E06004}" destId="{32267535-101A-4099-BC40-89BE2A2F8576}" srcOrd="0" destOrd="0" parTransId="{8181B364-2EC3-448A-9EF9-423BB53B86DA}" sibTransId="{D0CC0325-0095-4511-964C-B561FF21C0C5}"/>
    <dgm:cxn modelId="{3FEEE6EE-EE2E-4ECA-BA9E-6F0899B7DB8D}" type="presOf" srcId="{C299CB94-AFBF-4854-9EA7-D2E467E9E061}" destId="{40ECDD22-DCA6-40F7-A05A-7FB66E67D488}" srcOrd="0" destOrd="0" presId="urn:microsoft.com/office/officeart/2005/8/layout/vList2"/>
    <dgm:cxn modelId="{A82468F4-1B6D-4659-8217-95DE1D735F7F}" type="presOf" srcId="{D6952913-F533-443E-A1FD-DAB8E27273A4}" destId="{2D0A11A1-D0C4-4F5F-B45C-9780DDE6DD14}" srcOrd="0" destOrd="0" presId="urn:microsoft.com/office/officeart/2005/8/layout/vList2"/>
    <dgm:cxn modelId="{1352DCFE-EC05-46D0-ABAC-5A4E7A3F6B81}" srcId="{7D44E436-4A86-4F03-98D2-526B225EF05C}" destId="{483C33DF-DCFA-4A25-91C8-9D1696E06004}" srcOrd="0" destOrd="0" parTransId="{9706D94F-CC47-4B5A-A8F0-6080F98D2EAC}" sibTransId="{05B35A2B-0B64-4852-9826-81341E0BE3FD}"/>
    <dgm:cxn modelId="{B005FE1C-DB3E-4B5F-9D0A-7724C2BBD249}" type="presParOf" srcId="{4F25495D-7888-4FAF-849D-274AF104B6FD}" destId="{96BCC85F-FD9D-4302-BF5A-690A467D2800}" srcOrd="0" destOrd="0" presId="urn:microsoft.com/office/officeart/2005/8/layout/vList2"/>
    <dgm:cxn modelId="{AF014CC8-DDDA-4415-ACA7-33D8D86D5029}" type="presParOf" srcId="{4F25495D-7888-4FAF-849D-274AF104B6FD}" destId="{76551B55-F87D-47B1-B64D-D4E7317CF9FB}" srcOrd="1" destOrd="0" presId="urn:microsoft.com/office/officeart/2005/8/layout/vList2"/>
    <dgm:cxn modelId="{0CA6D38A-D134-4186-956D-85835C9644C7}" type="presParOf" srcId="{4F25495D-7888-4FAF-849D-274AF104B6FD}" destId="{B2B8CF89-F30E-4AE7-B1D6-E56A6D4E50A5}" srcOrd="2" destOrd="0" presId="urn:microsoft.com/office/officeart/2005/8/layout/vList2"/>
    <dgm:cxn modelId="{203C2FDC-47FD-4F95-BE6B-7E07D2BB92EF}" type="presParOf" srcId="{4F25495D-7888-4FAF-849D-274AF104B6FD}" destId="{6082188E-2A1A-4F06-8910-8978255B8B68}" srcOrd="3" destOrd="0" presId="urn:microsoft.com/office/officeart/2005/8/layout/vList2"/>
    <dgm:cxn modelId="{19AE610E-AA38-4532-95F3-C2F74880BC7F}" type="presParOf" srcId="{4F25495D-7888-4FAF-849D-274AF104B6FD}" destId="{05698022-6EE4-4CD5-9A28-87966EB81F21}" srcOrd="4" destOrd="0" presId="urn:microsoft.com/office/officeart/2005/8/layout/vList2"/>
    <dgm:cxn modelId="{8A46105B-251B-43CF-9DD0-B688C60E71B7}" type="presParOf" srcId="{4F25495D-7888-4FAF-849D-274AF104B6FD}" destId="{40ECDD22-DCA6-40F7-A05A-7FB66E67D488}" srcOrd="5" destOrd="0" presId="urn:microsoft.com/office/officeart/2005/8/layout/vList2"/>
    <dgm:cxn modelId="{792BDE2E-1F2D-4C22-BF2E-2039D2DF7698}" type="presParOf" srcId="{4F25495D-7888-4FAF-849D-274AF104B6FD}" destId="{FDA2208C-10A8-408B-878F-58008635AD69}" srcOrd="6" destOrd="0" presId="urn:microsoft.com/office/officeart/2005/8/layout/vList2"/>
    <dgm:cxn modelId="{B0E7B827-AE6E-44FA-B83D-9006E794B873}" type="presParOf" srcId="{4F25495D-7888-4FAF-849D-274AF104B6FD}" destId="{2D0A11A1-D0C4-4F5F-B45C-9780DDE6DD1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CC85F-FD9D-4302-BF5A-690A467D2800}">
      <dsp:nvSpPr>
        <dsp:cNvPr id="0" name=""/>
        <dsp:cNvSpPr/>
      </dsp:nvSpPr>
      <dsp:spPr>
        <a:xfrm>
          <a:off x="0" y="0"/>
          <a:ext cx="7848871" cy="211400"/>
        </a:xfrm>
        <a:prstGeom prst="roundRect">
          <a:avLst/>
        </a:prstGeom>
        <a:solidFill>
          <a:srgbClr val="039ABD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ИНФОРМАЦИОННЫЕ  ТЕХНОЛОГИИ</a:t>
          </a:r>
        </a:p>
      </dsp:txBody>
      <dsp:txXfrm>
        <a:off x="0" y="0"/>
        <a:ext cx="7848871" cy="211400"/>
      </dsp:txXfrm>
    </dsp:sp>
    <dsp:sp modelId="{76551B55-F87D-47B1-B64D-D4E7317CF9FB}">
      <dsp:nvSpPr>
        <dsp:cNvPr id="0" name=""/>
        <dsp:cNvSpPr/>
      </dsp:nvSpPr>
      <dsp:spPr>
        <a:xfrm>
          <a:off x="0" y="250724"/>
          <a:ext cx="7848871" cy="61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/>
            <a:t>информационные технологии в фундаментальных и прикладных исследованиях, моделирование технологических и физических процессов, тренажеры, сетевой инжиниринг </a:t>
          </a:r>
        </a:p>
      </dsp:txBody>
      <dsp:txXfrm>
        <a:off x="0" y="250724"/>
        <a:ext cx="7848871" cy="612719"/>
      </dsp:txXfrm>
    </dsp:sp>
    <dsp:sp modelId="{B2B8CF89-F30E-4AE7-B1D6-E56A6D4E50A5}">
      <dsp:nvSpPr>
        <dsp:cNvPr id="0" name=""/>
        <dsp:cNvSpPr/>
      </dsp:nvSpPr>
      <dsp:spPr>
        <a:xfrm>
          <a:off x="0" y="662518"/>
          <a:ext cx="7848871" cy="208754"/>
        </a:xfrm>
        <a:prstGeom prst="roundRect">
          <a:avLst/>
        </a:prstGeom>
        <a:solidFill>
          <a:srgbClr val="039ABD">
            <a:alpha val="4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КОМПЛЕКСНАЯ  БЕЗОПАСНОСТЬ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662518"/>
        <a:ext cx="7848871" cy="208754"/>
      </dsp:txXfrm>
    </dsp:sp>
    <dsp:sp modelId="{6082188E-2A1A-4F06-8910-8978255B8B68}">
      <dsp:nvSpPr>
        <dsp:cNvPr id="0" name=""/>
        <dsp:cNvSpPr/>
      </dsp:nvSpPr>
      <dsp:spPr>
        <a:xfrm>
          <a:off x="0" y="845630"/>
          <a:ext cx="7848871" cy="708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/>
            <a:t>информационная и технологическая безопасность, технологии снижения риска и уменьшения последствий природных и техногенных катастроф, надежности технических систем и техногенного риска, рационального природопользования и безопасности жизнедеятельности, безопасных ресурсосберегающих технологий, контроля загрязнения окружающей среды</a:t>
          </a:r>
        </a:p>
      </dsp:txBody>
      <dsp:txXfrm>
        <a:off x="0" y="845630"/>
        <a:ext cx="7848871" cy="708457"/>
      </dsp:txXfrm>
    </dsp:sp>
    <dsp:sp modelId="{05698022-6EE4-4CD5-9A28-87966EB81F21}">
      <dsp:nvSpPr>
        <dsp:cNvPr id="0" name=""/>
        <dsp:cNvSpPr/>
      </dsp:nvSpPr>
      <dsp:spPr>
        <a:xfrm>
          <a:off x="0" y="1561674"/>
          <a:ext cx="7848871" cy="232623"/>
        </a:xfrm>
        <a:prstGeom prst="roundRect">
          <a:avLst/>
        </a:prstGeom>
        <a:solidFill>
          <a:srgbClr val="039ABD">
            <a:alpha val="5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БИОМЕДИЦИНСКИЕ  ТЕХНОЛОГИИ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1561674"/>
        <a:ext cx="7848871" cy="232623"/>
      </dsp:txXfrm>
    </dsp:sp>
    <dsp:sp modelId="{40ECDD22-DCA6-40F7-A05A-7FB66E67D488}">
      <dsp:nvSpPr>
        <dsp:cNvPr id="0" name=""/>
        <dsp:cNvSpPr/>
      </dsp:nvSpPr>
      <dsp:spPr>
        <a:xfrm>
          <a:off x="0" y="1767995"/>
          <a:ext cx="7848871" cy="21328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/>
            <a:t>клеточная терапия, генетическая диагностика, генная терапия,  </a:t>
          </a:r>
          <a:r>
            <a:rPr lang="ru-RU" sz="1200" kern="1200" dirty="0" err="1"/>
            <a:t>биоинформатика</a:t>
          </a:r>
          <a:r>
            <a:rPr lang="ru-RU" sz="1200" kern="1200" dirty="0"/>
            <a:t>, </a:t>
          </a:r>
          <a:r>
            <a:rPr lang="ru-RU" sz="1200" kern="1200" dirty="0" err="1"/>
            <a:t>биоинженерия</a:t>
          </a:r>
          <a:r>
            <a:rPr lang="ru-RU" sz="1200" kern="1200" dirty="0"/>
            <a:t>, методы и приборы клинической диагностики</a:t>
          </a:r>
        </a:p>
      </dsp:txBody>
      <dsp:txXfrm>
        <a:off x="0" y="1767995"/>
        <a:ext cx="7848871" cy="213287"/>
      </dsp:txXfrm>
    </dsp:sp>
    <dsp:sp modelId="{FDA2208C-10A8-408B-878F-58008635AD69}">
      <dsp:nvSpPr>
        <dsp:cNvPr id="0" name=""/>
        <dsp:cNvSpPr/>
      </dsp:nvSpPr>
      <dsp:spPr>
        <a:xfrm>
          <a:off x="0" y="2238267"/>
          <a:ext cx="7848871" cy="322583"/>
        </a:xfrm>
        <a:prstGeom prst="roundRect">
          <a:avLst/>
        </a:prstGeom>
        <a:solidFill>
          <a:srgbClr val="039ABD">
            <a:alpha val="5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ФЕДЕРАЛЬНЫЕ  И  РЕГИОНАЛЬНЫЕ  АСПЕКТЫ  ФОРМИРОВАНИЯ  РОССИЙСКОЙ  НАЦИИ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2238267"/>
        <a:ext cx="7848871" cy="322583"/>
      </dsp:txXfrm>
    </dsp:sp>
    <dsp:sp modelId="{2D0A11A1-D0C4-4F5F-B45C-9780DDE6DD14}">
      <dsp:nvSpPr>
        <dsp:cNvPr id="0" name=""/>
        <dsp:cNvSpPr/>
      </dsp:nvSpPr>
      <dsp:spPr>
        <a:xfrm>
          <a:off x="0" y="2523423"/>
          <a:ext cx="7848871" cy="612719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spc="-20" baseline="0" dirty="0"/>
            <a:t>конституционно-правовые аспекты модернизации российской правовой системы, язык современного провинциального города, теорию и методы социального управления и программирования, вопросы экономики, менеджмента и управления социально-экономической системой предприятия и территорий</a:t>
          </a:r>
        </a:p>
      </dsp:txBody>
      <dsp:txXfrm>
        <a:off x="0" y="2523423"/>
        <a:ext cx="7848871" cy="612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6BFE3-F513-4D3D-AFE3-2226C2EF8278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DB927-EB16-46D8-B85D-7399C36ED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67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73ACF-7443-4803-83C5-A0080B4212F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7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2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0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5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5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9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5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6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55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7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B6EB7-7F3F-4E3A-97D4-5229CB0BEBD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A62B9-A3BD-4510-9592-8062F65E5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69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nzgu.ru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5.jpeg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3.png"/><Relationship Id="rId5" Type="http://schemas.openxmlformats.org/officeDocument/2006/relationships/diagramData" Target="../diagrams/data1.xml"/><Relationship Id="rId10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hyperlink" Target="https://www.pnzgu.ru/files/pnzgu.ru/news/2019/february/28/bolsh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hyperlink" Target="https://www.pnzgu.ru/files/pnzgu.ru/news/2019/february/18/ulnjs1bq7nu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3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3.jpe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анорама ПГ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>
            <a:off x="3958288" y="0"/>
            <a:ext cx="5192136" cy="34157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>
            <a:off x="0" y="3442216"/>
            <a:ext cx="5192136" cy="34157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9435"/>
            <a:ext cx="1019175" cy="101917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255443" y="1029495"/>
            <a:ext cx="4139951" cy="177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200" b="1" cap="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ПЕНЗЕНСКИЙ  ГОСУДАРСТВЕННЫЙ УНИВЕРСИТЕТ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202359"/>
            <a:ext cx="4572000" cy="93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ФЕДЕРАЛЬНОЕ ГОСУДАРСТВЕННОЕ БЮДЖЕТНОЕ ОБРАЗОВАТЕЛЬНОЕ УЧРЕЖДЕНИЕ </a:t>
            </a:r>
          </a:p>
          <a:p>
            <a:pPr algn="ctr">
              <a:lnSpc>
                <a:spcPct val="114000"/>
              </a:lnSpc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ВЫСШЕГО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5085184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Россия, 440026, г. Пенза,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Красная, 40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Тел.: +7 (8412) 36 80 30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ru-RU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mail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rektor@pnzgu.ru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сайт: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http://pnzgu.ru/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88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с двумя скругленными соседними углами 23"/>
          <p:cNvSpPr/>
          <p:nvPr/>
        </p:nvSpPr>
        <p:spPr>
          <a:xfrm rot="5400000">
            <a:off x="2951820" y="1402276"/>
            <a:ext cx="576064" cy="6120680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рямоугольник с двумя скругленными соседними углами 22"/>
          <p:cNvSpPr/>
          <p:nvPr/>
        </p:nvSpPr>
        <p:spPr>
          <a:xfrm rot="5400000">
            <a:off x="2951820" y="-855476"/>
            <a:ext cx="504056" cy="6048672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21195"/>
            <a:ext cx="18473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ru-RU" sz="2200" dirty="0"/>
          </a:p>
        </p:txBody>
      </p:sp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373369" y="103283"/>
            <a:ext cx="4406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ВОЕННАЯ ПОДГОТОВКА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2373662" y="1056930"/>
            <a:ext cx="4052793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3215532" y="1030258"/>
            <a:ext cx="2369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УЧЕБНЫЙ ЦЕНТР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1556792"/>
            <a:ext cx="633670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700" b="1" dirty="0"/>
              <a:t>Подготовлено более 25 тысяч офицеров запаса</a:t>
            </a:r>
          </a:p>
          <a:p>
            <a:pPr indent="361950" algn="just"/>
            <a:endParaRPr lang="ru-RU" sz="200" dirty="0"/>
          </a:p>
          <a:p>
            <a:pPr algn="ctr"/>
            <a:endParaRPr lang="ru-RU" sz="800" b="1" u="sng" dirty="0"/>
          </a:p>
          <a:p>
            <a:pPr algn="ctr"/>
            <a:r>
              <a:rPr lang="ru-RU" sz="1700" u="sng" dirty="0"/>
              <a:t>В</a:t>
            </a:r>
            <a:r>
              <a:rPr lang="ru-RU" sz="1700" u="sng" spc="-50" dirty="0"/>
              <a:t>оенная подготовка по военно-учетным специальностям</a:t>
            </a:r>
            <a:r>
              <a:rPr lang="ru-RU" sz="1700" dirty="0"/>
              <a:t>:</a:t>
            </a:r>
          </a:p>
          <a:p>
            <a:pPr algn="ctr"/>
            <a:endParaRPr lang="ru-RU" sz="800" dirty="0"/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аппаратуры радиосвязи;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аппаратуры космической связи;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аппаратуры электросвязи;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автомобильной техники; 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ракетно-артиллерийского вооружения.</a:t>
            </a:r>
          </a:p>
          <a:p>
            <a:pPr algn="ctr"/>
            <a:endParaRPr lang="ru-RU" sz="800" dirty="0"/>
          </a:p>
          <a:p>
            <a:pPr algn="ctr"/>
            <a:endParaRPr lang="ru-RU" sz="800" dirty="0"/>
          </a:p>
          <a:p>
            <a:pPr algn="ctr"/>
            <a:endParaRPr lang="ru-RU" sz="800" dirty="0"/>
          </a:p>
          <a:p>
            <a:pPr algn="ctr"/>
            <a:r>
              <a:rPr lang="ru-RU" sz="1600" u="sng" dirty="0"/>
              <a:t>Ц</a:t>
            </a:r>
            <a:r>
              <a:rPr lang="ru-RU" sz="1700" u="sng" dirty="0"/>
              <a:t>елевая военная подготовка по военно-учетным специальностям:</a:t>
            </a:r>
          </a:p>
          <a:p>
            <a:pPr algn="ctr"/>
            <a:endParaRPr lang="ru-RU" sz="800" u="sng" dirty="0"/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наземной аппаратуры радиосвязи;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наземной аппаратуры спутниковой связи;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Эксплуатация и ремонт аппаратуры проводной электросвязи;</a:t>
            </a:r>
          </a:p>
          <a:p>
            <a:pPr marL="361950" indent="-180975">
              <a:buClr>
                <a:srgbClr val="0A7DA6"/>
              </a:buClr>
              <a:buSzPct val="76000"/>
              <a:buFont typeface="Wingdings" pitchFamily="2" charset="2"/>
              <a:buChar char="Ø"/>
              <a:defRPr/>
            </a:pPr>
            <a:r>
              <a:rPr lang="ru-RU" sz="1700" dirty="0"/>
              <a:t>Математическое и программное обеспечение функционирования автоматизированных систем.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8239"/>
            <a:ext cx="2592288" cy="19442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84676"/>
            <a:ext cx="2592290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pic>
        <p:nvPicPr>
          <p:cNvPr id="19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617677" y="165669"/>
            <a:ext cx="854317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ПОДГОТОВКА НАУЧНО-ПЕДАГОГИЧЕСКИХ КАДРОВ</a:t>
            </a:r>
            <a:endParaRPr lang="ru-RU" sz="3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2" name="Прямоугольник с двумя скругленными соседними углами 31"/>
          <p:cNvSpPr/>
          <p:nvPr/>
        </p:nvSpPr>
        <p:spPr>
          <a:xfrm rot="5400000">
            <a:off x="1253507" y="-369166"/>
            <a:ext cx="1800196" cy="4211960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Номер слайда 4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4CF63-AF02-450B-8F63-E75A1CD36C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Прямоугольник с двумя скругленными соседними углами 34"/>
          <p:cNvSpPr/>
          <p:nvPr/>
        </p:nvSpPr>
        <p:spPr>
          <a:xfrm rot="5400000">
            <a:off x="6389802" y="-981703"/>
            <a:ext cx="756883" cy="4536504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Прямоугольник с двумя скругленными соседними углами 35"/>
          <p:cNvSpPr/>
          <p:nvPr/>
        </p:nvSpPr>
        <p:spPr>
          <a:xfrm rot="5400000">
            <a:off x="1919211" y="1466688"/>
            <a:ext cx="494548" cy="4067036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Прямоугольник 36"/>
          <p:cNvSpPr/>
          <p:nvPr/>
        </p:nvSpPr>
        <p:spPr>
          <a:xfrm>
            <a:off x="165668" y="3252932"/>
            <a:ext cx="3974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sz="1400" dirty="0"/>
              <a:t>Реализуется 51 программа подготовки по             24 направлениям.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119582" y="2902007"/>
            <a:ext cx="4052793" cy="319720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141599" y="4182933"/>
            <a:ext cx="4052793" cy="319720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0" name="Прямоугольник с двумя скругленными соседними углами 39"/>
          <p:cNvSpPr/>
          <p:nvPr/>
        </p:nvSpPr>
        <p:spPr>
          <a:xfrm rot="5400000">
            <a:off x="2018713" y="2677575"/>
            <a:ext cx="325027" cy="4067036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Прямоугольник 40"/>
          <p:cNvSpPr/>
          <p:nvPr/>
        </p:nvSpPr>
        <p:spPr>
          <a:xfrm>
            <a:off x="234268" y="4592909"/>
            <a:ext cx="399331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1" indent="-87313" algn="just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Реализуется 5 научных специальностей.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435656" y="4132134"/>
            <a:ext cx="1420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lt1"/>
                </a:solidFill>
              </a:rPr>
              <a:t>ДОКТОРАНТУРА</a:t>
            </a: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52124"/>
              </p:ext>
            </p:extLst>
          </p:nvPr>
        </p:nvGraphicFramePr>
        <p:xfrm>
          <a:off x="4507943" y="1795398"/>
          <a:ext cx="4464496" cy="44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72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Д212.186.01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dirty="0">
                          <a:solidFill>
                            <a:schemeClr val="tx1"/>
                          </a:solidFill>
                        </a:rPr>
                        <a:t>05.13.05,</a:t>
                      </a:r>
                      <a:r>
                        <a:rPr lang="ru-RU" sz="1150" baseline="0" dirty="0">
                          <a:solidFill>
                            <a:schemeClr val="tx1"/>
                          </a:solidFill>
                        </a:rPr>
                        <a:t> 05.13.15, 05.13.17 – ТЕХНИЧЕСКИЕ НАУКИ</a:t>
                      </a:r>
                      <a:endParaRPr lang="ru-RU" sz="1150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Д212.186.02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05.11.01, 05.11.16,05.11.17 – ТЕХНИЧЕСКИЕ НАУКИ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Д212.186.04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05.13.01, 05.13.10, 05.13.18 – ТЕХНИЧЕСКИЕ НАУКИ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Д212.186.03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05.02.08, 05.13.06,</a:t>
                      </a:r>
                      <a:r>
                        <a:rPr lang="ru-RU" sz="1150" b="1" baseline="0" dirty="0"/>
                        <a:t> </a:t>
                      </a:r>
                      <a:r>
                        <a:rPr lang="ru-RU" sz="1150" b="1" dirty="0"/>
                        <a:t>05.16.09</a:t>
                      </a:r>
                      <a:r>
                        <a:rPr lang="ru-RU" sz="1150" b="1" baseline="0" dirty="0"/>
                        <a:t> – ТЕХНИЧЕСКИЕ НАУКИ</a:t>
                      </a:r>
                      <a:r>
                        <a:rPr lang="ru-RU" sz="1150" b="1" dirty="0"/>
                        <a:t> 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ДС212.015.01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05.13.01,</a:t>
                      </a:r>
                      <a:r>
                        <a:rPr lang="ru-RU" sz="1150" b="1" baseline="0" dirty="0"/>
                        <a:t> 05.13.19, 05.11.14 – ТЕХНИЧЕСКИЕ НАУКИ</a:t>
                      </a:r>
                      <a:endParaRPr lang="ru-RU" sz="1150" b="1" dirty="0"/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Д212.186.09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22.00.03, 22.00.04 – СОЦИОЛОГИЧЕСКИЕ</a:t>
                      </a:r>
                      <a:r>
                        <a:rPr lang="ru-RU" sz="1150" b="1" baseline="0" dirty="0"/>
                        <a:t> НАУКИ</a:t>
                      </a:r>
                      <a:endParaRPr lang="ru-RU" sz="1150" b="1" dirty="0"/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Д999.036.03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12.00.01, 12.00.02 – ЮРИДИЧЕСКИЕ НАУКИ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Д999.011.02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07.00.02, 07.00.09 – ИСТОРИЧЕСКИЕ НАУКИ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ДС215.054.01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50" b="1" dirty="0"/>
                        <a:t>20.02.12, 20.02.21 – ТЕХНИЧЕСКИЕ НАУКИ (ВОЕННАЯ СПЕЦИАЛЬНОСТЬ)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Д999.222.03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A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03.02.08 – БИОЛОГИЧЕСКИЕ НАУКИ (ЭКОЛОГИЯ (БИОЛОГИЯ))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F6F6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4572000" y="940506"/>
            <a:ext cx="4286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75000"/>
                </a:schemeClr>
              </a:buClr>
            </a:pPr>
            <a:r>
              <a:rPr lang="ru-RU" sz="1400" dirty="0"/>
              <a:t>10 диссертационных советов, в т.ч. 4 объединенных совета, созданных в партнерстве с вузами Мордовии, Самарской и Саратовской областей.</a:t>
            </a:r>
          </a:p>
        </p:txBody>
      </p:sp>
      <p:pic>
        <p:nvPicPr>
          <p:cNvPr id="45" name="Рисунок 44" descr="tso_6917.jpg"/>
          <p:cNvPicPr>
            <a:picLocks noChangeAspect="1"/>
          </p:cNvPicPr>
          <p:nvPr/>
        </p:nvPicPr>
        <p:blipFill rotWithShape="1">
          <a:blip r:embed="rId5" cstate="print"/>
          <a:srcRect l="3207" t="33203" r="4483" b="23313"/>
          <a:stretch/>
        </p:blipFill>
        <p:spPr>
          <a:xfrm>
            <a:off x="179512" y="5229200"/>
            <a:ext cx="4118577" cy="136435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1464250" y="2849459"/>
            <a:ext cx="1305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lt1"/>
                </a:solidFill>
              </a:rPr>
              <a:t>АСПИРАНТУРА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-28575" y="893862"/>
            <a:ext cx="43030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400" dirty="0"/>
              <a:t>По программам аспирантуры;</a:t>
            </a:r>
          </a:p>
          <a:p>
            <a:pPr marL="180975" indent="-18097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400" spc="-30" dirty="0"/>
              <a:t>Без освоения программ аспирантуры в соответствии с порядком прикрепления лиц для подготовки диссертации на соискание ученой степени кандидата наук;</a:t>
            </a:r>
          </a:p>
          <a:p>
            <a:pPr marL="180975" indent="-18097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400" dirty="0"/>
              <a:t>В докторантуре.</a:t>
            </a:r>
          </a:p>
        </p:txBody>
      </p:sp>
    </p:spTree>
    <p:extLst>
      <p:ext uri="{BB962C8B-B14F-4D97-AF65-F5344CB8AC3E}">
        <p14:creationId xmlns:p14="http://schemas.microsoft.com/office/powerpoint/2010/main" val="298717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3895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pic>
        <p:nvPicPr>
          <p:cNvPr id="19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2802701" y="165671"/>
            <a:ext cx="41731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НАУКА И ИННОВАЦИИ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2065437" y="3044723"/>
            <a:ext cx="4968552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2123728" y="2996894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ПРИОРИТЕТНЫЕ НАПРАВЛЕНИЯ НАУЧНЫХ ИССЛЕДОВАНИЙ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764706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Clr>
                <a:srgbClr val="039ABD"/>
              </a:buClr>
              <a:buSzPct val="76000"/>
              <a:buFont typeface="Wingdings" pitchFamily="2" charset="2"/>
              <a:buChar char="Ø"/>
            </a:pPr>
            <a:r>
              <a:rPr lang="ru-RU" sz="1400" dirty="0"/>
              <a:t>Развитие вузовского сектора науки ориентируется на модель «</a:t>
            </a:r>
            <a:r>
              <a:rPr lang="ru-RU" sz="1400" b="1" dirty="0"/>
              <a:t>Университет 3.0</a:t>
            </a:r>
            <a:r>
              <a:rPr lang="ru-RU" sz="1400" dirty="0"/>
              <a:t>».</a:t>
            </a:r>
          </a:p>
          <a:p>
            <a:pPr marL="180975" indent="-180975" algn="just">
              <a:buClr>
                <a:srgbClr val="039ABD"/>
              </a:buClr>
              <a:buSzPct val="76000"/>
              <a:buFont typeface="Wingdings" pitchFamily="2" charset="2"/>
              <a:buChar char="Ø"/>
            </a:pPr>
            <a:r>
              <a:rPr lang="ru-RU" sz="1400" dirty="0"/>
              <a:t>70 % </a:t>
            </a:r>
            <a:r>
              <a:rPr lang="ru-RU" sz="1400" spc="-30" dirty="0"/>
              <a:t>фундаментальных, прикладных исследований и разработок выполняются по приоритетным направлениям науки, технологий и техники в РФ</a:t>
            </a:r>
            <a:r>
              <a:rPr lang="ru-RU" sz="1400" dirty="0"/>
              <a:t>.</a:t>
            </a:r>
          </a:p>
          <a:p>
            <a:pPr marL="180975" indent="-180975" algn="just">
              <a:buClr>
                <a:srgbClr val="039ABD"/>
              </a:buClr>
              <a:buSzPct val="76000"/>
              <a:buFont typeface="Wingdings" pitchFamily="2" charset="2"/>
              <a:buChar char="Ø"/>
            </a:pPr>
            <a:r>
              <a:rPr lang="ru-RU" sz="1400" dirty="0"/>
              <a:t>ПГУ принадлежит 20 % регистрируемых от Пензенской области патентов.</a:t>
            </a:r>
          </a:p>
          <a:p>
            <a:pPr marL="180975" indent="-180975" algn="just">
              <a:buClr>
                <a:srgbClr val="039ABD"/>
              </a:buClr>
              <a:buSzPct val="76000"/>
              <a:buFont typeface="Wingdings" pitchFamily="2" charset="2"/>
              <a:buChar char="Ø"/>
            </a:pPr>
            <a:r>
              <a:rPr lang="ru-RU" sz="1400" dirty="0"/>
              <a:t> 10 журналов включены в перечень рецензируемых научных изданий, в которых должны быть опубликованы основные научные результаты диссертаций на соискание ученых степеней.</a:t>
            </a:r>
          </a:p>
          <a:p>
            <a:pPr marL="180975" indent="-180975" algn="just">
              <a:buClr>
                <a:srgbClr val="039ABD"/>
              </a:buClr>
              <a:buSzPct val="76000"/>
              <a:buFont typeface="Wingdings" pitchFamily="2" charset="2"/>
              <a:buChar char="Ø"/>
            </a:pPr>
            <a:r>
              <a:rPr lang="ru-RU" sz="1400" dirty="0"/>
              <a:t>Функционирует электронный журнал «</a:t>
            </a:r>
            <a:r>
              <a:rPr lang="en-US" sz="1400" dirty="0"/>
              <a:t>Russian Journal of Ecosystem Ecology</a:t>
            </a:r>
            <a:r>
              <a:rPr lang="ru-RU" sz="1400" dirty="0"/>
              <a:t>, который прошел все предварительные экспертизы для включения в базу </a:t>
            </a:r>
            <a:r>
              <a:rPr lang="en-US" sz="1400" dirty="0"/>
              <a:t>Scopus</a:t>
            </a:r>
            <a:r>
              <a:rPr lang="ru-RU" sz="1400" dirty="0"/>
              <a:t>.</a:t>
            </a:r>
          </a:p>
          <a:p>
            <a:pPr marL="180975" indent="-180975" algn="just">
              <a:buClr>
                <a:srgbClr val="039ABD"/>
              </a:buClr>
              <a:buSzPct val="76000"/>
              <a:buFont typeface="Wingdings" pitchFamily="2" charset="2"/>
              <a:buChar char="Ø"/>
            </a:pPr>
            <a:r>
              <a:rPr lang="ru-RU" sz="1400" dirty="0"/>
              <a:t>Университет совместно с Институтом цитологии РАН является соучредителем научного издания </a:t>
            </a:r>
            <a:r>
              <a:rPr lang="ru-RU" sz="1400" dirty="0" err="1"/>
              <a:t>Protistology</a:t>
            </a:r>
            <a:r>
              <a:rPr lang="ru-RU" sz="1400" dirty="0"/>
              <a:t>, который был включен в международные базы </a:t>
            </a:r>
            <a:r>
              <a:rPr lang="ru-RU" sz="1400" dirty="0" err="1"/>
              <a:t>Web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en-US" sz="1400" dirty="0"/>
              <a:t>S</a:t>
            </a:r>
            <a:r>
              <a:rPr lang="ru-RU" sz="1400" dirty="0" err="1"/>
              <a:t>cience</a:t>
            </a:r>
            <a:r>
              <a:rPr lang="ru-RU" sz="1400" dirty="0"/>
              <a:t> и </a:t>
            </a:r>
            <a:r>
              <a:rPr lang="en-US" sz="1400" dirty="0"/>
              <a:t>Scopus</a:t>
            </a:r>
            <a:r>
              <a:rPr lang="ru-RU" sz="1400" dirty="0"/>
              <a:t>. 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58050826"/>
              </p:ext>
            </p:extLst>
          </p:nvPr>
        </p:nvGraphicFramePr>
        <p:xfrm>
          <a:off x="1187624" y="3355853"/>
          <a:ext cx="7848872" cy="3136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Рисунок 18" descr="dsc_2323_.jpg"/>
          <p:cNvPicPr>
            <a:picLocks noChangeAspect="1"/>
          </p:cNvPicPr>
          <p:nvPr/>
        </p:nvPicPr>
        <p:blipFill>
          <a:blip r:embed="rId10" cstate="print"/>
          <a:srcRect l="13733" t="16902" r="19366" b="5731"/>
          <a:stretch>
            <a:fillRect/>
          </a:stretch>
        </p:blipFill>
        <p:spPr bwMode="auto">
          <a:xfrm>
            <a:off x="266381" y="3427859"/>
            <a:ext cx="8969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ptu-l333-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9" y="4234805"/>
            <a:ext cx="86443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31" y="5013177"/>
            <a:ext cx="706325" cy="7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http://science.pnzgu.ru/files/science.pnzgu.ru/plenarnoe(1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8901" y="5878413"/>
            <a:ext cx="902445" cy="59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88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16245" r="4138" b="14176"/>
          <a:stretch/>
        </p:blipFill>
        <p:spPr bwMode="auto">
          <a:xfrm>
            <a:off x="3234158" y="1509736"/>
            <a:ext cx="584160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68240" y="1512082"/>
            <a:ext cx="4608512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Прямоугольник с двумя скругленными соседними углами 19"/>
          <p:cNvSpPr/>
          <p:nvPr/>
        </p:nvSpPr>
        <p:spPr>
          <a:xfrm rot="5400000">
            <a:off x="5259340" y="-2378697"/>
            <a:ext cx="576063" cy="7056784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21195"/>
            <a:ext cx="18473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ru-RU" sz="2200" dirty="0"/>
          </a:p>
        </p:txBody>
      </p:sp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344337" y="103283"/>
            <a:ext cx="64648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МЕЖДУНАРОДНАЯ ДЕЯТЕЛЬНОСТЬ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6533" y="789659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002060"/>
                </a:solidFill>
              </a:rPr>
              <a:t>105 партнерских организаций из 37 стран: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002060"/>
                </a:solidFill>
              </a:rPr>
              <a:t>университеты, языковые центры, Посольства других стран в РФ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04442583"/>
              </p:ext>
            </p:extLst>
          </p:nvPr>
        </p:nvGraphicFramePr>
        <p:xfrm>
          <a:off x="-756592" y="4039896"/>
          <a:ext cx="10801200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239576" y="4707668"/>
            <a:ext cx="3354399" cy="214819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467544" y="4649370"/>
            <a:ext cx="3012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</a:rPr>
              <a:t>ДИНАМИКА  КОНТИНГЕНТА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049739452"/>
              </p:ext>
            </p:extLst>
          </p:nvPr>
        </p:nvGraphicFramePr>
        <p:xfrm>
          <a:off x="0" y="1988840"/>
          <a:ext cx="396044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1484786"/>
            <a:ext cx="47691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СТРУКТУРА КОНТИНГЕНТА  ИНОСТРАННЫХ ОБУЧАЩИХСЯ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2852936"/>
            <a:ext cx="1601566" cy="74772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студенты из 41 страны</a:t>
            </a:r>
          </a:p>
        </p:txBody>
      </p:sp>
    </p:spTree>
    <p:extLst>
      <p:ext uri="{BB962C8B-B14F-4D97-AF65-F5344CB8AC3E}">
        <p14:creationId xmlns:p14="http://schemas.microsoft.com/office/powerpoint/2010/main" val="282697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</p:spPr>
      </p:pic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26" y="140711"/>
            <a:ext cx="548179" cy="548180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130017" y="934435"/>
            <a:ext cx="5810135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1640787" y="104400"/>
            <a:ext cx="5960863" cy="7817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8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ВОСПИТАТЕЛЬНАЯ ДЕЯТЕЛЬНОСТЬ И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8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СОЦИАЛЬНОЕ СОПРОВОЖДЕНИЕ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9697" y="1255921"/>
            <a:ext cx="67997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altLang="ru-RU" sz="1700" dirty="0">
                <a:cs typeface="Times New Roman" pitchFamily="18" charset="0"/>
              </a:rPr>
              <a:t>более 100 духовно-нравственных и культурно-массовых мероприятий;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700" dirty="0">
                <a:cs typeface="Times New Roman" pitchFamily="18" charset="0"/>
              </a:rPr>
              <a:t>более 100 гражданско-патриотических мероприятий;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700" dirty="0">
                <a:cs typeface="Times New Roman" pitchFamily="18" charset="0"/>
              </a:rPr>
              <a:t>более 120 спортивно-оздоровительных, профилактических студенческих мероприятий;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700" dirty="0">
                <a:cs typeface="Times New Roman" pitchFamily="18" charset="0"/>
              </a:rPr>
              <a:t>более 40 межкультурных мероприятий;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700" dirty="0">
                <a:cs typeface="Times New Roman" pitchFamily="18" charset="0"/>
              </a:rPr>
              <a:t>более 100 мероприятий, направленных на развитие студенческого самоуправления ПГУ;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700" dirty="0">
                <a:cs typeface="Times New Roman" pitchFamily="18" charset="0"/>
              </a:rPr>
              <a:t>более 130 волонтерских акций и мероприятий;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700" dirty="0">
                <a:cs typeface="Times New Roman" pitchFamily="18" charset="0"/>
              </a:rPr>
              <a:t>более 110 мероприятий, направленных на развитие науки, предпринимательства, карьеры и трудоустройства;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700" dirty="0">
                <a:cs typeface="Times New Roman" pitchFamily="18" charset="0"/>
              </a:rPr>
              <a:t>более 30 мероприятий по проектной деятельности.</a:t>
            </a:r>
            <a:endParaRPr lang="ru-RU" altLang="ru-RU" sz="1700" dirty="0"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" y="4509122"/>
            <a:ext cx="2844359" cy="18977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1" y="4509122"/>
            <a:ext cx="2846026" cy="18977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32" y="4485157"/>
            <a:ext cx="2883656" cy="192168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7504" y="908722"/>
            <a:ext cx="5839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lt1"/>
                </a:solidFill>
              </a:rPr>
              <a:t>ЕЖЕГОДНАЯ РЕАЛИЗАЦИЯ СОЦИАЛЬНЫХ  МОЛОДЕЖНЫХ  ПРОЕКТОВ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b="9798"/>
          <a:stretch/>
        </p:blipFill>
        <p:spPr>
          <a:xfrm>
            <a:off x="6080836" y="1061372"/>
            <a:ext cx="2899643" cy="1863573"/>
          </a:xfrm>
          <a:prstGeom prst="rect">
            <a:avLst/>
          </a:prstGeom>
        </p:spPr>
      </p:pic>
      <p:pic>
        <p:nvPicPr>
          <p:cNvPr id="13" name="Рисунок 12" descr="Ветераны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19390" y="3014205"/>
            <a:ext cx="2033679" cy="13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8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с двумя скругленными соседними углами 18"/>
          <p:cNvSpPr/>
          <p:nvPr/>
        </p:nvSpPr>
        <p:spPr>
          <a:xfrm rot="5400000">
            <a:off x="4968045" y="-2079610"/>
            <a:ext cx="1080120" cy="7056785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рямоугольник 5"/>
          <p:cNvSpPr/>
          <p:nvPr/>
        </p:nvSpPr>
        <p:spPr>
          <a:xfrm>
            <a:off x="179512" y="5286956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Спортсмены ПГУ по приоритетным видам спорта (легкая атлетика, спортивная гимнастика, лыжный спорт, плавание, самбо) продолжают быть в числе лучших студенческих команд России. </a:t>
            </a:r>
          </a:p>
          <a:p>
            <a:pPr algn="just"/>
            <a:r>
              <a:rPr lang="ru-RU" sz="1600" dirty="0"/>
              <a:t>Студенты и выпускники университета – </a:t>
            </a:r>
            <a:r>
              <a:rPr lang="ru-RU" sz="1600" b="1" dirty="0"/>
              <a:t>победители и призёры Олимпийских игр, Чемпионатов Мира, Европы, России – гордость нашего региона!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</p:spPr>
      </p:pic>
      <p:pic>
        <p:nvPicPr>
          <p:cNvPr id="11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26" y="140711"/>
            <a:ext cx="548179" cy="5481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18436" y="134897"/>
            <a:ext cx="13578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СПОРТ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301208"/>
            <a:ext cx="1227778" cy="122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ayrap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4288" y="4077072"/>
            <a:ext cx="1953834" cy="1199696"/>
          </a:xfrm>
          <a:prstGeom prst="rect">
            <a:avLst/>
          </a:prstGeom>
        </p:spPr>
      </p:pic>
      <p:pic>
        <p:nvPicPr>
          <p:cNvPr id="13" name="Рисунок 12" descr="https://www.pnzgu.ru/files/pnzgu.ru/news/2019/february/28/bolsh.jpg">
            <a:hlinkClick r:id="rId7" tgtFrame="&quot;_blank&quot;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908720"/>
            <a:ext cx="15121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051720" y="937598"/>
            <a:ext cx="6984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/>
              <a:t>В 2019 году </a:t>
            </a:r>
            <a:r>
              <a:rPr lang="ru-RU" sz="1600" dirty="0"/>
              <a:t>4-кратный олимпийский призер по лыжным гонкам </a:t>
            </a:r>
            <a:r>
              <a:rPr lang="ru-RU" sz="1600" b="1" dirty="0"/>
              <a:t>Александр </a:t>
            </a:r>
            <a:r>
              <a:rPr lang="ru-RU" sz="1600" b="1" dirty="0" err="1"/>
              <a:t>Большунов</a:t>
            </a:r>
            <a:r>
              <a:rPr lang="ru-RU" sz="1600" b="1" dirty="0"/>
              <a:t> </a:t>
            </a:r>
            <a:r>
              <a:rPr lang="ru-RU" sz="1600" dirty="0"/>
              <a:t>признан лучшим спортсменом по версии Федерации спортивных журналистов России, он стал дважды серебряным призером чемпионата мира по лыжным гонкам , чемпионом мира по лыжероллерам.</a:t>
            </a:r>
          </a:p>
        </p:txBody>
      </p:sp>
      <p:pic>
        <p:nvPicPr>
          <p:cNvPr id="22" name="Рисунок 21" descr="https://www.pnzgu.ru/files/pnzgu.ru/news/2019/february/18/ulnjs1bq7nu.jpg">
            <a:hlinkClick r:id="rId9" tgtFrame="&quot;_blank&quot;"/>
          </p:cNvPr>
          <p:cNvPicPr/>
          <p:nvPr/>
        </p:nvPicPr>
        <p:blipFill>
          <a:blip r:embed="rId10" cstate="print"/>
          <a:srcRect l="23622" r="30315"/>
          <a:stretch>
            <a:fillRect/>
          </a:stretch>
        </p:blipFill>
        <p:spPr bwMode="auto">
          <a:xfrm>
            <a:off x="7956376" y="2060848"/>
            <a:ext cx="107908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907704" y="2020595"/>
            <a:ext cx="5901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Кристина </a:t>
            </a:r>
            <a:r>
              <a:rPr lang="ru-RU" sz="1600" b="1" dirty="0" err="1"/>
              <a:t>Хорошева</a:t>
            </a:r>
            <a:r>
              <a:rPr lang="ru-RU" sz="1600" b="1" dirty="0"/>
              <a:t> – </a:t>
            </a:r>
            <a:r>
              <a:rPr lang="ru-RU" sz="1600" dirty="0"/>
              <a:t>чемпионка России по легкой атлетике.</a:t>
            </a:r>
            <a:endParaRPr lang="ru-RU" sz="1600" b="1" dirty="0"/>
          </a:p>
          <a:p>
            <a:pPr algn="just"/>
            <a:r>
              <a:rPr lang="ru-RU" sz="1600" b="1" dirty="0"/>
              <a:t>Анна Жеребятьева </a:t>
            </a:r>
            <a:r>
              <a:rPr lang="ru-RU" sz="1600" dirty="0"/>
              <a:t>и </a:t>
            </a:r>
            <a:r>
              <a:rPr lang="ru-RU" sz="1600" b="1" dirty="0"/>
              <a:t>Мария Истомина – </a:t>
            </a:r>
            <a:r>
              <a:rPr lang="ru-RU" sz="1600" dirty="0"/>
              <a:t>победили чемпионата Мира среди молодёжи по лыжным гонкам.</a:t>
            </a:r>
          </a:p>
          <a:p>
            <a:pPr algn="just"/>
            <a:r>
              <a:rPr lang="ru-RU" sz="1600" b="1" dirty="0"/>
              <a:t>Денис Айрапетян </a:t>
            </a:r>
            <a:r>
              <a:rPr lang="ru-RU" sz="1600" dirty="0"/>
              <a:t>– обладатель двух бронзовых медалей чемпионата Европы по шорт-треку, чемпион в составе российской эстафетной команды на этапе Кубка мира.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9512" y="3535887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Денис </a:t>
            </a:r>
            <a:r>
              <a:rPr lang="ru-RU" sz="1600" b="1" dirty="0" err="1"/>
              <a:t>Аблязин</a:t>
            </a:r>
            <a:r>
              <a:rPr lang="ru-RU" sz="1600" b="1" dirty="0"/>
              <a:t> </a:t>
            </a:r>
            <a:r>
              <a:rPr lang="ru-RU" sz="1600" dirty="0"/>
              <a:t>– чемпион мира по спортивной гимнастике в командных соревнованиях. </a:t>
            </a:r>
          </a:p>
          <a:p>
            <a:r>
              <a:rPr lang="ru-RU" sz="1600" b="1" dirty="0"/>
              <a:t>Алексей </a:t>
            </a:r>
            <a:r>
              <a:rPr lang="ru-RU" sz="1600" b="1" dirty="0" err="1"/>
              <a:t>Червоткин</a:t>
            </a:r>
            <a:r>
              <a:rPr lang="ru-RU" sz="1600" b="1" dirty="0"/>
              <a:t> </a:t>
            </a:r>
            <a:r>
              <a:rPr lang="ru-RU" sz="1600" dirty="0"/>
              <a:t>– серебряный призер Международных соревнований по лыжероллерам в Италии, чемпион России в </a:t>
            </a:r>
            <a:r>
              <a:rPr lang="ru-RU" sz="1600" dirty="0" err="1"/>
              <a:t>скиатлоне</a:t>
            </a:r>
            <a:r>
              <a:rPr lang="ru-RU" sz="1600" dirty="0"/>
              <a:t>.</a:t>
            </a:r>
          </a:p>
          <a:p>
            <a:r>
              <a:rPr lang="ru-RU" sz="1600" b="1" dirty="0"/>
              <a:t>Александр </a:t>
            </a:r>
            <a:r>
              <a:rPr lang="ru-RU" sz="1600" b="1" dirty="0" err="1"/>
              <a:t>Трунов</a:t>
            </a:r>
            <a:r>
              <a:rPr lang="ru-RU" sz="1600" b="1" dirty="0"/>
              <a:t> – </a:t>
            </a:r>
            <a:r>
              <a:rPr lang="ru-RU" sz="1600" dirty="0"/>
              <a:t>чемпион по лыжным гонкам IX зимней Спартакиады.</a:t>
            </a:r>
          </a:p>
          <a:p>
            <a:r>
              <a:rPr lang="ru-RU" sz="1600" b="1" dirty="0"/>
              <a:t>Наталья Афремова – </a:t>
            </a:r>
            <a:r>
              <a:rPr lang="ru-RU" sz="1600" spc="-30" dirty="0"/>
              <a:t>завоевала золото и серебро Всероссийских соревнований </a:t>
            </a:r>
          </a:p>
          <a:p>
            <a:r>
              <a:rPr lang="ru-RU" sz="1600" dirty="0"/>
              <a:t>по </a:t>
            </a:r>
            <a:r>
              <a:rPr lang="ru-RU" sz="1600" dirty="0" err="1"/>
              <a:t>велоспорту-BMX</a:t>
            </a:r>
            <a:r>
              <a:rPr lang="ru-RU" sz="1600" dirty="0"/>
              <a:t>, две золотые медали чемпионата России.</a:t>
            </a:r>
          </a:p>
          <a:p>
            <a:r>
              <a:rPr lang="ru-RU" sz="1600" b="1" dirty="0"/>
              <a:t>Илья </a:t>
            </a:r>
            <a:r>
              <a:rPr lang="ru-RU" sz="1600" b="1" dirty="0" err="1"/>
              <a:t>Бызов</a:t>
            </a:r>
            <a:r>
              <a:rPr lang="ru-RU" sz="1600" b="1" dirty="0"/>
              <a:t> </a:t>
            </a:r>
            <a:r>
              <a:rPr lang="ru-RU" sz="1600" dirty="0"/>
              <a:t>– победитель Кубка России по боксу.</a:t>
            </a:r>
          </a:p>
        </p:txBody>
      </p:sp>
    </p:spTree>
    <p:extLst>
      <p:ext uri="{BB962C8B-B14F-4D97-AF65-F5344CB8AC3E}">
        <p14:creationId xmlns:p14="http://schemas.microsoft.com/office/powerpoint/2010/main" val="333042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Работа\Отдел международных проектов\Презентация вуза\th_logp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1992868" cy="18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9" name="Рисунок 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2413001"/>
            <a:ext cx="9144000" cy="12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Прямоугольник 3"/>
          <p:cNvSpPr/>
          <p:nvPr/>
        </p:nvSpPr>
        <p:spPr>
          <a:xfrm>
            <a:off x="2490871" y="2535172"/>
            <a:ext cx="41691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000" b="1" spc="-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Красная 40, Пенза, Россия, 440026</a:t>
            </a:r>
          </a:p>
          <a:p>
            <a:pPr algn="ctr">
              <a:defRPr/>
            </a:pPr>
            <a:r>
              <a:rPr lang="en-US" sz="2000" b="1" spc="-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rector@pnzgu.ru</a:t>
            </a:r>
            <a:endParaRPr lang="ru-RU" sz="2000" b="1" spc="-4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ru-RU" sz="2000" b="1" spc="-4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+7 (8412) 36 80 30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/>
          <a:srcRect l="23383" t="42018" r="43266" b="3820"/>
          <a:stretch/>
        </p:blipFill>
        <p:spPr>
          <a:xfrm>
            <a:off x="2746930" y="3717032"/>
            <a:ext cx="3265230" cy="300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vk.com/pnzg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4" y="3717032"/>
            <a:ext cx="1067539" cy="300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QR код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9666" y="620688"/>
            <a:ext cx="1520718" cy="1520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525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21195"/>
            <a:ext cx="18473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ru-RU" sz="2200" dirty="0"/>
          </a:p>
        </p:txBody>
      </p:sp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148485" y="103283"/>
            <a:ext cx="68565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КРАТКАЯ СПРАВКА ОБ УНИВЕРСИТЕТЕ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1052738"/>
            <a:ext cx="89289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16B91"/>
              </a:buClr>
              <a:buSzPct val="76000"/>
              <a:buFont typeface="Wingdings" pitchFamily="2" charset="2"/>
              <a:buChar char="Ø"/>
            </a:pPr>
            <a:r>
              <a:rPr lang="ru-RU" dirty="0"/>
              <a:t>1943 г. – перевод Индустриального института из оккупированной Одессы в Пензу. </a:t>
            </a:r>
          </a:p>
          <a:p>
            <a:pPr marL="285750" indent="-285750" algn="just">
              <a:buClr>
                <a:srgbClr val="016B91"/>
              </a:buClr>
              <a:buSzPct val="76000"/>
              <a:buFont typeface="Wingdings" pitchFamily="2" charset="2"/>
              <a:buChar char="Ø"/>
            </a:pPr>
            <a:r>
              <a:rPr lang="ru-RU" dirty="0"/>
              <a:t>1958 г. – </a:t>
            </a:r>
            <a:r>
              <a:rPr lang="ru-RU" spc="-30" dirty="0"/>
              <a:t>Индустриальный институт преобразован в Пензенский политехнический институт</a:t>
            </a:r>
            <a:r>
              <a:rPr lang="ru-RU" spc="-20" dirty="0"/>
              <a:t>. </a:t>
            </a:r>
          </a:p>
          <a:p>
            <a:pPr marL="285750" indent="-285750" algn="just">
              <a:buClr>
                <a:srgbClr val="016B91"/>
              </a:buClr>
              <a:buSzPct val="76000"/>
              <a:buFont typeface="Wingdings" pitchFamily="2" charset="2"/>
              <a:buChar char="Ø"/>
            </a:pPr>
            <a:r>
              <a:rPr lang="ru-RU" dirty="0"/>
              <a:t>1993 г. – Пензенский политехнический институт преобразован в Пензенский государственный технический университет,  в 1998 г. – в Пензенский государственный университет. </a:t>
            </a:r>
          </a:p>
          <a:p>
            <a:pPr marL="285750" indent="-285750" algn="just">
              <a:buClr>
                <a:srgbClr val="016B91"/>
              </a:buClr>
              <a:buSzPct val="76000"/>
              <a:buFont typeface="Wingdings" pitchFamily="2" charset="2"/>
              <a:buChar char="Ø"/>
            </a:pPr>
            <a:r>
              <a:rPr lang="ru-RU" dirty="0"/>
              <a:t>2012 г.  –   в   состав   университета   вошел Пензенский государственный педагогический университет имени В.Г.  Белинского.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Clr>
                <a:srgbClr val="016B91"/>
              </a:buClr>
              <a:buSzPct val="76000"/>
              <a:buFont typeface="Wingdings" pitchFamily="2" charset="2"/>
              <a:buChar char="Ø"/>
              <a:defRPr/>
            </a:pPr>
            <a:r>
              <a:rPr lang="ru-RU" dirty="0"/>
              <a:t>В стенах университета учились и работали многие выдающиеся выпускники, ставшие впоследствии государственными деятелями, министрами, депутатами различного уровня, лауреатами Государственных премий, директорами крупных предприятий и организаций, среди них 5 Заслуженных деятелей науки и техники, 10 Заслуженных деятелей науки РФ, 10 Заслуженных работников высшей школы РФ, 14 Заслуженных работников физической культуры, врачей, юристов, учителей, изобретателей, машиностроителей РФ и 7 Героев Советского Союза, России и Труда, 9 Олимпийских чемпионов, космонавты В.И. </a:t>
            </a:r>
            <a:r>
              <a:rPr lang="ru-RU" dirty="0" err="1"/>
              <a:t>Пацаев</a:t>
            </a:r>
            <a:r>
              <a:rPr lang="ru-RU" dirty="0"/>
              <a:t> и А.М. </a:t>
            </a:r>
            <a:r>
              <a:rPr lang="ru-RU" dirty="0" err="1"/>
              <a:t>Самокутяев</a:t>
            </a:r>
            <a:r>
              <a:rPr lang="ru-RU" dirty="0"/>
              <a:t>.</a:t>
            </a:r>
          </a:p>
          <a:p>
            <a:pPr marL="285750" indent="-285750" algn="just">
              <a:buClr>
                <a:srgbClr val="016B91"/>
              </a:buClr>
              <a:buSzPct val="76000"/>
              <a:buFont typeface="Wingdings" pitchFamily="2" charset="2"/>
              <a:buChar char="Ø"/>
            </a:pPr>
            <a:r>
              <a:rPr lang="ru-RU" dirty="0"/>
              <a:t>В настоящее время в структуру университета входят 9 институтов, в том числе институт фундаментальных и прикладных исследований, 8 факультетов, 3 филиала, многопрофильный колледж. </a:t>
            </a:r>
          </a:p>
        </p:txBody>
      </p:sp>
    </p:spTree>
    <p:extLst>
      <p:ext uri="{BB962C8B-B14F-4D97-AF65-F5344CB8AC3E}">
        <p14:creationId xmlns:p14="http://schemas.microsoft.com/office/powerpoint/2010/main" val="123575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333903" y="103285"/>
            <a:ext cx="44857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УНИВЕРСИТЕТ</a:t>
            </a:r>
            <a:r>
              <a:rPr lang="ru-RU" sz="3200" b="1" dirty="0">
                <a:ln w="50800"/>
              </a:rPr>
              <a:t>  </a:t>
            </a: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СЕГОДНЯ</a:t>
            </a:r>
          </a:p>
        </p:txBody>
      </p:sp>
      <p:pic>
        <p:nvPicPr>
          <p:cNvPr id="38" name="Picture 1" descr="C:\Users\Belyakov\Downloads\1 корпус ПГУ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6009" y="1185140"/>
            <a:ext cx="8496944" cy="5123427"/>
          </a:xfrm>
          <a:prstGeom prst="rect">
            <a:avLst/>
          </a:prstGeom>
          <a:noFill/>
        </p:spPr>
      </p:pic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315577"/>
              </p:ext>
            </p:extLst>
          </p:nvPr>
        </p:nvGraphicFramePr>
        <p:xfrm>
          <a:off x="421812" y="1124744"/>
          <a:ext cx="8496942" cy="4851277"/>
        </p:xfrm>
        <a:graphic>
          <a:graphicData uri="http://schemas.openxmlformats.org/drawingml/2006/table">
            <a:tbl>
              <a:tblPr firstRow="1" firstCol="1" bandRow="1"/>
              <a:tblGrid>
                <a:gridCol w="952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9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1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 по всем уровням обучения</a:t>
                      </a:r>
                      <a:r>
                        <a:rPr lang="ru-RU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иностранных студента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слушателей дополнительного профессионального образования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0"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зарубежных учреждений-партнеров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сотрудников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малых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инновационных </a:t>
                      </a:r>
                      <a:r>
                        <a:rPr lang="ru-RU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предприятий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1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1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докторов наук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научных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журналов, входящих в список ВАК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7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Заслуженных  деятелей науки РФ, Заслуженных работников высшей школы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студенческих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научных </a:t>
                      </a:r>
                      <a:r>
                        <a:rPr lang="ru-RU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бюро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Заслуженных работников по отраслям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студенческих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научных </a:t>
                      </a:r>
                      <a:r>
                        <a:rPr lang="ru-RU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кружков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0" name="Овал 39"/>
          <p:cNvSpPr/>
          <p:nvPr/>
        </p:nvSpPr>
        <p:spPr>
          <a:xfrm>
            <a:off x="500034" y="1190359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21,7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тысячи</a:t>
            </a:r>
          </a:p>
        </p:txBody>
      </p:sp>
      <p:sp>
        <p:nvSpPr>
          <p:cNvPr id="41" name="Овал 40"/>
          <p:cNvSpPr/>
          <p:nvPr/>
        </p:nvSpPr>
        <p:spPr>
          <a:xfrm>
            <a:off x="516586" y="5113032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16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00034" y="1964144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4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тысячи</a:t>
            </a:r>
          </a:p>
        </p:txBody>
      </p:sp>
      <p:sp>
        <p:nvSpPr>
          <p:cNvPr id="43" name="Овал 42"/>
          <p:cNvSpPr/>
          <p:nvPr/>
        </p:nvSpPr>
        <p:spPr>
          <a:xfrm>
            <a:off x="4572000" y="1188704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spc="-80" dirty="0"/>
          </a:p>
          <a:p>
            <a:pPr algn="ctr"/>
            <a:r>
              <a:rPr lang="ru-RU" sz="1600" b="1" spc="-80" dirty="0">
                <a:solidFill>
                  <a:schemeClr val="tx1"/>
                </a:solidFill>
              </a:rPr>
              <a:t>1762</a:t>
            </a:r>
          </a:p>
          <a:p>
            <a:pPr algn="ctr"/>
            <a:endParaRPr lang="ru-RU" sz="1600" b="1" dirty="0"/>
          </a:p>
        </p:txBody>
      </p:sp>
      <p:sp>
        <p:nvSpPr>
          <p:cNvPr id="44" name="Овал 43"/>
          <p:cNvSpPr/>
          <p:nvPr/>
        </p:nvSpPr>
        <p:spPr>
          <a:xfrm>
            <a:off x="525752" y="3511716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b="1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160</a:t>
            </a:r>
          </a:p>
          <a:p>
            <a:pPr algn="ctr"/>
            <a:endParaRPr lang="ru-RU" sz="1000" dirty="0"/>
          </a:p>
        </p:txBody>
      </p:sp>
      <p:sp>
        <p:nvSpPr>
          <p:cNvPr id="45" name="Овал 44"/>
          <p:cNvSpPr/>
          <p:nvPr/>
        </p:nvSpPr>
        <p:spPr>
          <a:xfrm>
            <a:off x="530514" y="4310771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6" name="Овал 45"/>
          <p:cNvSpPr/>
          <p:nvPr/>
        </p:nvSpPr>
        <p:spPr>
          <a:xfrm>
            <a:off x="500034" y="2737931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2,5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тысячи</a:t>
            </a:r>
          </a:p>
          <a:p>
            <a:pPr algn="ctr"/>
            <a:endParaRPr lang="ru-RU" sz="1600" b="1" spc="-80" dirty="0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572000" y="2749963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11</a:t>
            </a:r>
            <a:endParaRPr lang="ru-RU" sz="800" b="1" dirty="0">
              <a:solidFill>
                <a:schemeClr val="tx1"/>
              </a:solidFill>
            </a:endParaRPr>
          </a:p>
          <a:p>
            <a:pPr algn="ctr"/>
            <a:endParaRPr lang="ru-RU" sz="1600" b="1" dirty="0"/>
          </a:p>
        </p:txBody>
      </p:sp>
      <p:sp>
        <p:nvSpPr>
          <p:cNvPr id="48" name="Овал 47"/>
          <p:cNvSpPr/>
          <p:nvPr/>
        </p:nvSpPr>
        <p:spPr>
          <a:xfrm>
            <a:off x="4590098" y="4310816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7</a:t>
            </a:r>
          </a:p>
          <a:p>
            <a:pPr algn="ctr"/>
            <a:endParaRPr lang="ru-RU" sz="1600" b="1" dirty="0"/>
          </a:p>
        </p:txBody>
      </p:sp>
      <p:sp>
        <p:nvSpPr>
          <p:cNvPr id="50" name="Овал 49"/>
          <p:cNvSpPr/>
          <p:nvPr/>
        </p:nvSpPr>
        <p:spPr>
          <a:xfrm>
            <a:off x="4597718" y="5102707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109</a:t>
            </a:r>
          </a:p>
          <a:p>
            <a:pPr algn="ctr"/>
            <a:endParaRPr lang="ru-RU" sz="1600" b="1" dirty="0"/>
          </a:p>
        </p:txBody>
      </p:sp>
      <p:sp>
        <p:nvSpPr>
          <p:cNvPr id="52" name="Овал 51"/>
          <p:cNvSpPr/>
          <p:nvPr/>
        </p:nvSpPr>
        <p:spPr>
          <a:xfrm>
            <a:off x="4572000" y="1974523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105</a:t>
            </a:r>
          </a:p>
          <a:p>
            <a:pPr algn="ctr"/>
            <a:endParaRPr lang="ru-RU" sz="800" b="1" dirty="0"/>
          </a:p>
        </p:txBody>
      </p:sp>
      <p:sp>
        <p:nvSpPr>
          <p:cNvPr id="53" name="Овал 52"/>
          <p:cNvSpPr/>
          <p:nvPr/>
        </p:nvSpPr>
        <p:spPr>
          <a:xfrm>
            <a:off x="4569142" y="3535027"/>
            <a:ext cx="792088" cy="720080"/>
          </a:xfrm>
          <a:prstGeom prst="ellipse">
            <a:avLst/>
          </a:prstGeom>
          <a:solidFill>
            <a:srgbClr val="269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10</a:t>
            </a:r>
          </a:p>
          <a:p>
            <a:pPr algn="ctr"/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123575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Зеленая территория ПГУ без стояно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7300" y="1268763"/>
            <a:ext cx="3986941" cy="2664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21195"/>
            <a:ext cx="18473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ru-RU" sz="2200" dirty="0"/>
          </a:p>
        </p:txBody>
      </p:sp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873760" y="103283"/>
            <a:ext cx="34059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ИНФРАСТРУКТУРА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9" name="Объект 3"/>
          <p:cNvSpPr>
            <a:spLocks noGrp="1"/>
          </p:cNvSpPr>
          <p:nvPr>
            <p:ph sz="quarter" idx="1"/>
          </p:nvPr>
        </p:nvSpPr>
        <p:spPr>
          <a:xfrm>
            <a:off x="107504" y="908722"/>
            <a:ext cx="4884687" cy="3196764"/>
          </a:xfrm>
        </p:spPr>
        <p:txBody>
          <a:bodyPr>
            <a:noAutofit/>
          </a:bodyPr>
          <a:lstStyle/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18 учебных корпусов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6 крытых спортивных залов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7 общежитий 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клинический медицинский центр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2 центральные столовые 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плавательный бассейн «Дельфин»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спортивно-культурный центр «Темп»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спортивно-оздоровительный комплекс «Труд»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открытый стадион с покрытием «Политехник»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ботанический сад имени И.И. </a:t>
            </a:r>
            <a:r>
              <a:rPr lang="ru-RU" sz="1700" b="0" dirty="0" err="1"/>
              <a:t>Спрыгина</a:t>
            </a:r>
            <a:endParaRPr lang="ru-RU" sz="1700" b="0" dirty="0"/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база отдыха «Политехник»</a:t>
            </a:r>
          </a:p>
          <a:p>
            <a:pPr marL="285750" indent="-285750" algn="just">
              <a:spcBef>
                <a:spcPts val="0"/>
              </a:spcBef>
              <a:buClr>
                <a:srgbClr val="026490"/>
              </a:buClr>
              <a:buSzPct val="76000"/>
              <a:buFont typeface="Wingdings" pitchFamily="2" charset="2"/>
              <a:buChar char="Ø"/>
            </a:pPr>
            <a:r>
              <a:rPr lang="ru-RU" sz="1700" b="0" dirty="0"/>
              <a:t>спортивно-оздоровительный лагерь «Спутник»</a:t>
            </a:r>
          </a:p>
        </p:txBody>
      </p:sp>
      <p:pic>
        <p:nvPicPr>
          <p:cNvPr id="11" name="Picture 10" descr="C:\Users\2\Desktop\Finish\Институт международного сотрудничест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56" y="4276371"/>
            <a:ext cx="2700350" cy="155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Работа\Отдел международных проектов\Для презентации по инфраструктуре\Осень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7"/>
          <a:stretch/>
        </p:blipFill>
        <p:spPr bwMode="auto">
          <a:xfrm>
            <a:off x="204919" y="4276371"/>
            <a:ext cx="2668839" cy="155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2\Desktop\Finish\Стадион Темп ПГУ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r="2921" b="17900"/>
          <a:stretch/>
        </p:blipFill>
        <p:spPr bwMode="auto">
          <a:xfrm>
            <a:off x="3108387" y="4276371"/>
            <a:ext cx="2968228" cy="155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4994091" y="1003314"/>
            <a:ext cx="4052793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Прямоугольник 22"/>
          <p:cNvSpPr/>
          <p:nvPr/>
        </p:nvSpPr>
        <p:spPr>
          <a:xfrm>
            <a:off x="5634052" y="975397"/>
            <a:ext cx="2485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УНИВЕРСИТЕТСКИЙ ГОРОДОК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5148068" y="3501010"/>
            <a:ext cx="842607" cy="307777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Прямоугольник 28"/>
          <p:cNvSpPr/>
          <p:nvPr/>
        </p:nvSpPr>
        <p:spPr>
          <a:xfrm>
            <a:off x="5148065" y="3501010"/>
            <a:ext cx="813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28 га</a:t>
            </a:r>
          </a:p>
        </p:txBody>
      </p:sp>
      <p:pic>
        <p:nvPicPr>
          <p:cNvPr id="30" name="Рисунок 2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431792" y="6039833"/>
            <a:ext cx="2268000" cy="241200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Прямоугольник 30"/>
          <p:cNvSpPr/>
          <p:nvPr/>
        </p:nvSpPr>
        <p:spPr>
          <a:xfrm>
            <a:off x="685648" y="6006546"/>
            <a:ext cx="1798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БОТАНИЧЕСКИЙ САД</a:t>
            </a:r>
          </a:p>
        </p:txBody>
      </p:sp>
      <p:pic>
        <p:nvPicPr>
          <p:cNvPr id="32" name="Рисунок 3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2987824" y="6065413"/>
            <a:ext cx="3348000" cy="241200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32"/>
          <p:cNvSpPr/>
          <p:nvPr/>
        </p:nvSpPr>
        <p:spPr>
          <a:xfrm>
            <a:off x="2908912" y="6021290"/>
            <a:ext cx="3472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СПОРТИВНО-КУЛЬТУРНЫЙ ЦЕНТР «ТЕМП»</a:t>
            </a:r>
          </a:p>
        </p:txBody>
      </p:sp>
      <p:pic>
        <p:nvPicPr>
          <p:cNvPr id="34" name="Рисунок 3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6587466" y="6063247"/>
            <a:ext cx="2268000" cy="241200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5" name="Прямоугольник 34"/>
          <p:cNvSpPr/>
          <p:nvPr/>
        </p:nvSpPr>
        <p:spPr>
          <a:xfrm>
            <a:off x="6892050" y="6021290"/>
            <a:ext cx="1681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336778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30" y="2219117"/>
            <a:ext cx="1073648" cy="106586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5940152" y="1196752"/>
            <a:ext cx="2388020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3" name="TextBox 2"/>
          <p:cNvSpPr txBox="1"/>
          <p:nvPr/>
        </p:nvSpPr>
        <p:spPr>
          <a:xfrm>
            <a:off x="107504" y="1421195"/>
            <a:ext cx="18473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ru-RU" sz="2200" dirty="0"/>
          </a:p>
        </p:txBody>
      </p:sp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394583" y="103285"/>
            <a:ext cx="2364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ИНСТИТУТЫ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56660" t="8067" r="28569" b="73745"/>
          <a:stretch/>
        </p:blipFill>
        <p:spPr bwMode="auto">
          <a:xfrm>
            <a:off x="5580112" y="3140968"/>
            <a:ext cx="1214446" cy="121444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340768"/>
            <a:ext cx="1072378" cy="111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 l="13246" t="36038" r="71982" b="44813"/>
          <a:stretch/>
        </p:blipFill>
        <p:spPr bwMode="auto">
          <a:xfrm>
            <a:off x="2339752" y="3356992"/>
            <a:ext cx="1171944" cy="114145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Рисунок 1"/>
          <p:cNvPicPr>
            <a:picLocks noChangeAspect="1"/>
          </p:cNvPicPr>
          <p:nvPr/>
        </p:nvPicPr>
        <p:blipFill rotWithShape="1">
          <a:blip r:embed="rId9" cstate="print">
            <a:extLst/>
          </a:blip>
          <a:srcRect l="15015" t="54107" r="70213" b="26744"/>
          <a:stretch/>
        </p:blipFill>
        <p:spPr bwMode="auto">
          <a:xfrm>
            <a:off x="3364950" y="1412776"/>
            <a:ext cx="1039680" cy="108012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Рисунок 1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72517" t="36400" r="12711" b="44451"/>
          <a:stretch/>
        </p:blipFill>
        <p:spPr bwMode="auto">
          <a:xfrm>
            <a:off x="2694166" y="4361808"/>
            <a:ext cx="924478" cy="94560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" name="Прямоугольник 19"/>
          <p:cNvSpPr/>
          <p:nvPr/>
        </p:nvSpPr>
        <p:spPr>
          <a:xfrm>
            <a:off x="5999388" y="1250229"/>
            <a:ext cx="24129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ПОЛИТЕХНИЧЕСКИЙ ИНСТИТУТ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6953313" y="3530231"/>
            <a:ext cx="2190687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35" name="Прямоугольник 34"/>
          <p:cNvSpPr/>
          <p:nvPr/>
        </p:nvSpPr>
        <p:spPr>
          <a:xfrm>
            <a:off x="6891550" y="3573016"/>
            <a:ext cx="217019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ПЕДАГОГИЧЕСКИЙ ИНСТИТУТ</a:t>
            </a:r>
          </a:p>
        </p:txBody>
      </p:sp>
      <p:sp>
        <p:nvSpPr>
          <p:cNvPr id="2" name="AutoShape 2" descr="https://fyur.pnzgu.ru/files/design/logos/83_logo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" name="Picture 4" descr="C:\Работа\Отдел международных проектов\Презентация вуза\th_logpg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31" y="2736085"/>
            <a:ext cx="1794191" cy="17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17253" y="4699640"/>
            <a:ext cx="2627784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43" name="Прямоугольник 42"/>
          <p:cNvSpPr/>
          <p:nvPr/>
        </p:nvSpPr>
        <p:spPr>
          <a:xfrm>
            <a:off x="0" y="4772107"/>
            <a:ext cx="269979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40" dirty="0">
                <a:ln w="50800"/>
                <a:solidFill>
                  <a:schemeClr val="tx1"/>
                </a:solidFill>
              </a:rPr>
              <a:t>ИНСТИТУТ МЕЖДУНАРОДНОГО СОТРУДНИЧЕСТВА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228268" y="2323065"/>
            <a:ext cx="2008590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47" name="Прямоугольник 46"/>
          <p:cNvSpPr/>
          <p:nvPr/>
        </p:nvSpPr>
        <p:spPr>
          <a:xfrm>
            <a:off x="228268" y="2382344"/>
            <a:ext cx="200859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ЮРИДИЧЕСКИЙ ИНСТИТУТ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683568" y="1124744"/>
            <a:ext cx="2586510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49" name="Прямоугольник 48"/>
          <p:cNvSpPr/>
          <p:nvPr/>
        </p:nvSpPr>
        <p:spPr>
          <a:xfrm>
            <a:off x="889624" y="1184023"/>
            <a:ext cx="2236437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ИНСТИТУТ ЭКОНОМИКИ И УПРАВЛЕНИЯ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0" y="3371894"/>
            <a:ext cx="2389855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3" name="Прямоугольник 52"/>
          <p:cNvSpPr/>
          <p:nvPr/>
        </p:nvSpPr>
        <p:spPr>
          <a:xfrm>
            <a:off x="0" y="3429000"/>
            <a:ext cx="2480859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spc="-30" dirty="0">
                <a:ln w="50800"/>
                <a:solidFill>
                  <a:schemeClr val="tx1"/>
                </a:solidFill>
              </a:rPr>
              <a:t>ИНСТИТУТ НЕПРЕРЫВНОГО ОБРАЗОВАНИЯ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1125583" y="5933131"/>
            <a:ext cx="2890951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39" name="Прямоугольник 38"/>
          <p:cNvSpPr/>
          <p:nvPr/>
        </p:nvSpPr>
        <p:spPr>
          <a:xfrm>
            <a:off x="1115616" y="5992410"/>
            <a:ext cx="288032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НИИ  ФУНДАМЕНТАЛЬНЫХ И ПРИКЛАДНЫХ ИССЛЕДОВАНИЙ</a:t>
            </a:r>
          </a:p>
        </p:txBody>
      </p:sp>
      <p:pic>
        <p:nvPicPr>
          <p:cNvPr id="40" name="Рисунок 39" descr="2019-10-24_09002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66376" y="4820030"/>
            <a:ext cx="960346" cy="1107785"/>
          </a:xfrm>
          <a:prstGeom prst="rect">
            <a:avLst/>
          </a:prstGeom>
        </p:spPr>
      </p:pic>
      <p:pic>
        <p:nvPicPr>
          <p:cNvPr id="44" name="Рисунок 1"/>
          <p:cNvPicPr>
            <a:picLocks noChangeAspect="1"/>
          </p:cNvPicPr>
          <p:nvPr/>
        </p:nvPicPr>
        <p:blipFill rotWithShape="1">
          <a:blip r:embed="rId12" cstate="print">
            <a:extLst/>
          </a:blip>
          <a:srcRect l="28992" t="7221" r="56236" b="73630"/>
          <a:stretch/>
        </p:blipFill>
        <p:spPr bwMode="auto">
          <a:xfrm>
            <a:off x="5482226" y="2055223"/>
            <a:ext cx="1127177" cy="111988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79889" y="4221088"/>
            <a:ext cx="1236327" cy="12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6588224" y="2204864"/>
            <a:ext cx="2367451" cy="593744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1" name="Прямоугольник 50"/>
          <p:cNvSpPr/>
          <p:nvPr/>
        </p:nvSpPr>
        <p:spPr>
          <a:xfrm>
            <a:off x="6588226" y="2276508"/>
            <a:ext cx="2185739" cy="50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МЕДИЦИНСКИЙ ИНСТИТУТ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6596476" y="4725144"/>
            <a:ext cx="2208562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57" name="Прямоугольник 56"/>
          <p:cNvSpPr/>
          <p:nvPr/>
        </p:nvSpPr>
        <p:spPr>
          <a:xfrm>
            <a:off x="6538525" y="4777985"/>
            <a:ext cx="228057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ИНСТИТУТ ФИЗИЧЕСКОЙ КУЛЬТУРЫ И СПОРТА</a:t>
            </a:r>
          </a:p>
        </p:txBody>
      </p:sp>
      <p:pic>
        <p:nvPicPr>
          <p:cNvPr id="58" name="Рисунок 1"/>
          <p:cNvPicPr>
            <a:picLocks noChangeAspect="1"/>
          </p:cNvPicPr>
          <p:nvPr/>
        </p:nvPicPr>
        <p:blipFill rotWithShape="1">
          <a:blip r:embed="rId14" cstate="print">
            <a:extLst/>
          </a:blip>
          <a:srcRect l="67716" t="19150" r="17601" b="61701"/>
          <a:stretch/>
        </p:blipFill>
        <p:spPr bwMode="auto">
          <a:xfrm>
            <a:off x="4413732" y="4817404"/>
            <a:ext cx="1143008" cy="116957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4716016" y="5949280"/>
            <a:ext cx="2890951" cy="596253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60" name="Прямоугольник 59"/>
          <p:cNvSpPr/>
          <p:nvPr/>
        </p:nvSpPr>
        <p:spPr>
          <a:xfrm>
            <a:off x="4922073" y="6008559"/>
            <a:ext cx="24129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50800"/>
                <a:solidFill>
                  <a:schemeClr val="tx1"/>
                </a:solidFill>
              </a:rPr>
              <a:t>ВОЕННЫЙ УЧЕБНЫЙ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123575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9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3" y="252002"/>
            <a:ext cx="548179" cy="548180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04418186"/>
              </p:ext>
            </p:extLst>
          </p:nvPr>
        </p:nvGraphicFramePr>
        <p:xfrm>
          <a:off x="-252536" y="0"/>
          <a:ext cx="8637512" cy="926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87661" y="800439"/>
            <a:ext cx="116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007A37"/>
                </a:solidFill>
              </a:rPr>
              <a:t>Средний балл ЕГЭ абитуриентов, зачисленных на бюджетные места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22406" y="1534002"/>
            <a:ext cx="1169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</a:rPr>
              <a:t>Общий средний балл ЕГЭ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7661" y="2024572"/>
            <a:ext cx="1368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2">
                    <a:lumMod val="75000"/>
                  </a:schemeClr>
                </a:solidFill>
              </a:rPr>
              <a:t>Средний балл ЕГЭ абитуриентов, зачисленных на места </a:t>
            </a:r>
          </a:p>
          <a:p>
            <a:r>
              <a:rPr lang="ru-RU" sz="900" b="1" dirty="0">
                <a:solidFill>
                  <a:schemeClr val="tx2">
                    <a:lumMod val="75000"/>
                  </a:schemeClr>
                </a:solidFill>
              </a:rPr>
              <a:t>с оплатой стоимости обучения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08880"/>
              </p:ext>
            </p:extLst>
          </p:nvPr>
        </p:nvGraphicFramePr>
        <p:xfrm>
          <a:off x="251520" y="3130449"/>
          <a:ext cx="8618080" cy="3435435"/>
        </p:xfrm>
        <a:graphic>
          <a:graphicData uri="http://schemas.openxmlformats.org/drawingml/2006/table">
            <a:tbl>
              <a:tblPr firstRow="1" bandRow="1"/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1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ЦЕЛЕВОЙ ПРИЁМ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2015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2016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/>
                        </a:rPr>
                        <a:t>ОПК</a:t>
                      </a:r>
                      <a:endParaRPr lang="ru-RU" sz="1700" b="0" i="0" u="none" strike="noStrike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139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/>
                        </a:rPr>
                        <a:t>УВЦ</a:t>
                      </a:r>
                      <a:endParaRPr lang="ru-RU" sz="1700" b="0" i="0" u="none" strike="noStrike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В интересах  органов местного самоуправления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Педагогическое образование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Медицинские и фармацевтические специальности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«Лечебное дело» за счет средств областного бюджета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9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507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  <a:r>
                        <a:rPr lang="ru-RU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ru-RU" sz="2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чел.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487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463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482</a:t>
                      </a:r>
                      <a:endParaRPr lang="ru-RU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0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0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sp>
        <p:nvSpPr>
          <p:cNvPr id="21" name="Прямоугольник 20"/>
          <p:cNvSpPr/>
          <p:nvPr/>
        </p:nvSpPr>
        <p:spPr>
          <a:xfrm>
            <a:off x="2345892" y="95252"/>
            <a:ext cx="44326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ПРИЁМНАЯ КАМПАНИЯ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8" y="870621"/>
            <a:ext cx="407193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650" y="809572"/>
            <a:ext cx="3178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lt1"/>
                </a:solidFill>
              </a:rPr>
              <a:t>СРЕДНИЙ   БАЛЛ   ЕГЭ  АБИТУРИЕНТОВ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902" y="2641229"/>
            <a:ext cx="764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2014               2015                    2016                  2017                  2018               2019</a:t>
            </a:r>
          </a:p>
        </p:txBody>
      </p:sp>
      <p:pic>
        <p:nvPicPr>
          <p:cNvPr id="17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30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107504" y="893863"/>
            <a:ext cx="4275240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9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03" y="252002"/>
            <a:ext cx="548179" cy="548180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pic>
        <p:nvPicPr>
          <p:cNvPr id="20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157200" y="103283"/>
            <a:ext cx="28100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ОБРАЗОВАНИЕ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aphicFrame>
        <p:nvGraphicFramePr>
          <p:cNvPr id="18" name="Объект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53447799"/>
              </p:ext>
            </p:extLst>
          </p:nvPr>
        </p:nvGraphicFramePr>
        <p:xfrm>
          <a:off x="179512" y="1173611"/>
          <a:ext cx="4392488" cy="4055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4588671" y="901173"/>
            <a:ext cx="4052793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4" name="Прямоугольник 23"/>
          <p:cNvSpPr/>
          <p:nvPr/>
        </p:nvSpPr>
        <p:spPr>
          <a:xfrm>
            <a:off x="4679154" y="862593"/>
            <a:ext cx="3584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 КОНТИНГЕНТА  ОБУЧАЮЩИХСЯ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1120552"/>
            <a:ext cx="425913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СПО – 13%</a:t>
            </a:r>
          </a:p>
          <a:p>
            <a:r>
              <a:rPr lang="ru-RU" sz="1400" dirty="0" err="1"/>
              <a:t>Бакалавриат</a:t>
            </a:r>
            <a:r>
              <a:rPr lang="ru-RU" sz="1400" dirty="0"/>
              <a:t> и </a:t>
            </a:r>
            <a:r>
              <a:rPr lang="ru-RU" sz="1400" dirty="0" err="1"/>
              <a:t>специалитет</a:t>
            </a:r>
            <a:r>
              <a:rPr lang="ru-RU" sz="1400" dirty="0"/>
              <a:t> – 78 %</a:t>
            </a:r>
          </a:p>
          <a:p>
            <a:r>
              <a:rPr lang="ru-RU" sz="1400" dirty="0"/>
              <a:t>Магистратура, аспирантура, ординатура – 9 %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4735" r="9127" b="86018"/>
          <a:stretch/>
        </p:blipFill>
        <p:spPr>
          <a:xfrm>
            <a:off x="4788024" y="1902950"/>
            <a:ext cx="3312368" cy="239791"/>
          </a:xfrm>
          <a:prstGeom prst="rect">
            <a:avLst/>
          </a:prstGeom>
          <a:ln>
            <a:solidFill>
              <a:schemeClr val="bg1">
                <a:alpha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7" name="Прямоугольник 36"/>
          <p:cNvSpPr/>
          <p:nvPr/>
        </p:nvSpPr>
        <p:spPr>
          <a:xfrm>
            <a:off x="4716015" y="1876279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 ПРОГРАММЫ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3" descr="C:\Users\2\Desktop\Finish\Лекционная аудитория Мед институ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1" b="4352"/>
          <a:stretch>
            <a:fillRect/>
          </a:stretch>
        </p:blipFill>
        <p:spPr bwMode="auto">
          <a:xfrm>
            <a:off x="617588" y="5272333"/>
            <a:ext cx="2975671" cy="133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2286794" y="1167032"/>
            <a:ext cx="0" cy="46800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107504" y="849039"/>
            <a:ext cx="4288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КОНТИНГЕНТ  ПО  ОБРАЗОВАТЕЛЬНЫМ  ОБЛАСТЯМ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3779912" y="2104367"/>
          <a:ext cx="5256583" cy="4753633"/>
        </p:xfrm>
        <a:graphic>
          <a:graphicData uri="http://schemas.openxmlformats.org/drawingml/2006/table">
            <a:tbl>
              <a:tblPr/>
              <a:tblGrid>
                <a:gridCol w="1369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4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9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УГСН</a:t>
                      </a:r>
                      <a:endParaRPr lang="ru-RU" sz="13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Направления подготовки, </a:t>
                      </a:r>
                      <a:r>
                        <a:rPr lang="ru-RU" sz="1300" b="1" spc="-30" baseline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специальности</a:t>
                      </a:r>
                      <a:endParaRPr lang="ru-RU" sz="1300" b="1" spc="-30" baseline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1" spc="-70" baseline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Образовательные</a:t>
                      </a: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программы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spc="-40" baseline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b="0" kern="1200" spc="-40" baseline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 учетом </a:t>
                      </a:r>
                      <a:r>
                        <a:rPr lang="ru-RU" sz="1200" b="0" spc="-60" baseline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профиля, </a:t>
                      </a:r>
                      <a:r>
                        <a:rPr lang="ru-RU" sz="1200" b="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специализации</a:t>
                      </a:r>
                      <a:r>
                        <a:rPr lang="ru-RU" sz="1300" b="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90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ВЫСШЕЕ ОБРАЗОВАНИЕ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F2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Программы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бакалавриата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27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51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82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82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Программы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специалитета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Программы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магистратуры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64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64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8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Подготовка кадров высшей квалификации в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аспирантуре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51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8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Подготовка кадров высшей квалификации в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ординатуре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9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84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84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144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146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243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239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90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СРЕДНЕЕ ПРОФЕССИОНАЛЬНОЕ ОБРАЗОВАНИЕ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F2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6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30" baseline="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ВСЕГО ПРОГРАММ</a:t>
                      </a:r>
                      <a:endParaRPr lang="ru-RU" sz="1100" b="1" spc="-30" baseline="0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92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153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155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257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253</a:t>
                      </a:r>
                    </a:p>
                  </a:txBody>
                  <a:tcPr marL="64947" marR="649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96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соседними углами 11"/>
          <p:cNvSpPr/>
          <p:nvPr/>
        </p:nvSpPr>
        <p:spPr>
          <a:xfrm rot="5400000">
            <a:off x="4397409" y="-3275352"/>
            <a:ext cx="432051" cy="8856437"/>
          </a:xfrm>
          <a:prstGeom prst="round2SameRect">
            <a:avLst/>
          </a:prstGeom>
          <a:solidFill>
            <a:srgbClr val="BDF3F9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</p:spPr>
      </p:pic>
      <p:pic>
        <p:nvPicPr>
          <p:cNvPr id="15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26" y="140711"/>
            <a:ext cx="548179" cy="5481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30189" y="221801"/>
            <a:ext cx="5817042" cy="4862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ИНКЛЮЗИВНОЕ ОБРАЗОВАНИЕ</a:t>
            </a:r>
            <a:r>
              <a:rPr lang="ru-RU" sz="32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8462" y="998978"/>
            <a:ext cx="8756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/>
              <a:t>ОБУЧАЕТСЯ БОЛЕЕ 230 СТУДЕНТОВ С ОГРАНИЧЕННЫМИ ВОЗМОЖНОСТЯМИ ЗДОРОВЬЯ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4850" y="2052857"/>
            <a:ext cx="1584176" cy="584056"/>
          </a:xfrm>
          <a:prstGeom prst="roundRect">
            <a:avLst/>
          </a:prstGeom>
          <a:gradFill flip="none" rotWithShape="1">
            <a:gsLst>
              <a:gs pos="0">
                <a:srgbClr val="4CAAC8">
                  <a:tint val="66000"/>
                  <a:satMod val="160000"/>
                </a:srgbClr>
              </a:gs>
              <a:gs pos="50000">
                <a:srgbClr val="4CAAC8">
                  <a:tint val="44500"/>
                  <a:satMod val="160000"/>
                </a:srgbClr>
              </a:gs>
              <a:gs pos="100000">
                <a:srgbClr val="4CAAC8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Нормативно-правовое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95050" y="2076942"/>
            <a:ext cx="1584176" cy="559971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Методическое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95256" y="2076942"/>
            <a:ext cx="1584176" cy="559971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Организационное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626670" y="2076940"/>
            <a:ext cx="1584176" cy="559973"/>
          </a:xfrm>
          <a:prstGeom prst="roundRect">
            <a:avLst/>
          </a:prstGeom>
          <a:gradFill flip="none" rotWithShape="1">
            <a:gsLst>
              <a:gs pos="0">
                <a:srgbClr val="7D71C5">
                  <a:tint val="66000"/>
                  <a:satMod val="160000"/>
                </a:srgbClr>
              </a:gs>
              <a:gs pos="50000">
                <a:srgbClr val="7D71C5">
                  <a:tint val="44500"/>
                  <a:satMod val="160000"/>
                </a:srgbClr>
              </a:gs>
              <a:gs pos="100000">
                <a:srgbClr val="7D71C5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Кадровое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95650" y="2076940"/>
            <a:ext cx="1584176" cy="559975"/>
          </a:xfrm>
          <a:prstGeom prst="roundRect">
            <a:avLst/>
          </a:prstGeom>
          <a:gradFill flip="none" rotWithShape="1">
            <a:gsLst>
              <a:gs pos="0">
                <a:srgbClr val="E9718B">
                  <a:tint val="66000"/>
                  <a:satMod val="160000"/>
                </a:srgbClr>
              </a:gs>
              <a:gs pos="50000">
                <a:srgbClr val="E9718B">
                  <a:tint val="44500"/>
                  <a:satMod val="160000"/>
                </a:srgbClr>
              </a:gs>
              <a:gs pos="100000">
                <a:srgbClr val="E9718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Информационное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8731" y="2714775"/>
            <a:ext cx="1584176" cy="2055164"/>
          </a:xfrm>
          <a:prstGeom prst="roundRect">
            <a:avLst/>
          </a:prstGeom>
          <a:gradFill flip="none" rotWithShape="1">
            <a:gsLst>
              <a:gs pos="0">
                <a:srgbClr val="4CAAC8">
                  <a:tint val="66000"/>
                  <a:satMod val="160000"/>
                </a:srgbClr>
              </a:gs>
              <a:gs pos="50000">
                <a:srgbClr val="4CAAC8">
                  <a:tint val="44500"/>
                  <a:satMod val="160000"/>
                </a:srgbClr>
              </a:gs>
              <a:gs pos="100000">
                <a:srgbClr val="4CAAC8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Разработаны положения: об обучении инвалидов и лиц с ОВЗ, особом порядке освоения дисциплины ФК, адаптированных программах и другие 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95050" y="2722506"/>
            <a:ext cx="1584176" cy="2030183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Научно-методическая поддержка процесса обучения студентов в ПГУ, ресурсных центров и образовательных организаций области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95256" y="2719295"/>
            <a:ext cx="1584176" cy="2030183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spc="-70" dirty="0">
                <a:solidFill>
                  <a:schemeClr val="tx1"/>
                </a:solidFill>
              </a:rPr>
              <a:t>Создаются специальные условия для получения образования лицами с ОВЗ – доступная среда, спец. технические средства (закупка оборудования), АОПВО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001" y="1430759"/>
            <a:ext cx="864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Создан Центр комплексного сопровождения инклюзивного образования, основные направления деятельности: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613278" y="2723960"/>
            <a:ext cx="1584176" cy="2020851"/>
          </a:xfrm>
          <a:prstGeom prst="roundRect">
            <a:avLst/>
          </a:prstGeom>
          <a:gradFill flip="none" rotWithShape="1">
            <a:gsLst>
              <a:gs pos="0">
                <a:srgbClr val="7D71C5">
                  <a:tint val="66000"/>
                  <a:satMod val="160000"/>
                </a:srgbClr>
              </a:gs>
              <a:gs pos="50000">
                <a:srgbClr val="7D71C5">
                  <a:tint val="44500"/>
                  <a:satMod val="160000"/>
                </a:srgbClr>
              </a:gs>
              <a:gs pos="100000">
                <a:srgbClr val="7D71C5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spc="-70" dirty="0">
                <a:solidFill>
                  <a:schemeClr val="tx1"/>
                </a:solidFill>
              </a:rPr>
              <a:t>100 % ППС прошли повышение квалификации  по вопросам обучения лиц с ОВЗ различных нозологий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388687" y="2726183"/>
            <a:ext cx="1584176" cy="2026504"/>
          </a:xfrm>
          <a:prstGeom prst="roundRect">
            <a:avLst/>
          </a:prstGeom>
          <a:gradFill flip="none" rotWithShape="1">
            <a:gsLst>
              <a:gs pos="0">
                <a:srgbClr val="E9718B">
                  <a:tint val="66000"/>
                  <a:satMod val="160000"/>
                </a:srgbClr>
              </a:gs>
              <a:gs pos="50000">
                <a:srgbClr val="E9718B">
                  <a:tint val="44500"/>
                  <a:satMod val="160000"/>
                </a:srgbClr>
              </a:gs>
              <a:gs pos="100000">
                <a:srgbClr val="E9718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</a:rPr>
              <a:t>Профориентацион-ное</a:t>
            </a:r>
            <a:r>
              <a:rPr lang="ru-RU" sz="1200" dirty="0">
                <a:solidFill>
                  <a:schemeClr val="tx1"/>
                </a:solidFill>
              </a:rPr>
              <a:t> тестирование инвалидов  – учащихся школ и студентов СПО, формирование правовой грамотности инвалидов 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7" y="4819233"/>
            <a:ext cx="1747354" cy="143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02" y="4819231"/>
            <a:ext cx="239553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24" y="4826269"/>
            <a:ext cx="2411922" cy="143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57" y="4846754"/>
            <a:ext cx="1519573" cy="142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8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F63-AF02-450B-8F63-E75A1CD36C0A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9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3" y="252002"/>
            <a:ext cx="548179" cy="548180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5"/>
          <a:stretch/>
        </p:blipFill>
        <p:spPr>
          <a:xfrm>
            <a:off x="3448" y="16051"/>
            <a:ext cx="9146617" cy="797501"/>
          </a:xfrm>
          <a:prstGeom prst="rect">
            <a:avLst/>
          </a:prstGeom>
          <a:scene3d>
            <a:camera prst="orthographicFront"/>
            <a:lightRig rig="soft" dir="t"/>
          </a:scene3d>
          <a:sp3d>
            <a:bevelT/>
            <a:bevelB w="165100" prst="coolSlant"/>
          </a:sp3d>
        </p:spPr>
      </p:pic>
      <p:pic>
        <p:nvPicPr>
          <p:cNvPr id="20" name="Picture 2" descr="http://www.pnzgu.ru/files/design/logos/1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49" y="140711"/>
            <a:ext cx="548179" cy="54818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397988" y="103283"/>
            <a:ext cx="43284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ЦЕЛЕВАЯ ПОДГОТОВКА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Объект 3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5472608" cy="55932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50" b="0" dirty="0"/>
              <a:t>Проводится для: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органов государственной власти и местного самоуправления;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промышленных предприятий и научных организаций       г. Пензы и Пензенской области; 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предприятий оборонно-промышленного комплекса;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Министерства промышленности и торговли России;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Государственной корпорации по атомной энергии «</a:t>
            </a:r>
            <a:r>
              <a:rPr lang="ru-RU" sz="1650" b="0" dirty="0" err="1"/>
              <a:t>Росатом</a:t>
            </a:r>
            <a:r>
              <a:rPr lang="ru-RU" sz="1650" b="0" dirty="0"/>
              <a:t>»;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Государственной корпорации «</a:t>
            </a:r>
            <a:r>
              <a:rPr lang="ru-RU" sz="1650" b="0" dirty="0" err="1"/>
              <a:t>Ростех</a:t>
            </a:r>
            <a:r>
              <a:rPr lang="ru-RU" sz="1650" b="0" dirty="0"/>
              <a:t>»;</a:t>
            </a:r>
          </a:p>
          <a:p>
            <a:pPr marL="371475" indent="-285750">
              <a:spcBef>
                <a:spcPts val="0"/>
              </a:spcBef>
              <a:buClr>
                <a:srgbClr val="027194"/>
              </a:buClr>
              <a:buFont typeface="Wingdings" pitchFamily="2" charset="2"/>
              <a:buChar char="Ø"/>
              <a:defRPr/>
            </a:pPr>
            <a:r>
              <a:rPr lang="ru-RU" sz="1650" b="0" dirty="0"/>
              <a:t>Федерального космического агентства «</a:t>
            </a:r>
            <a:r>
              <a:rPr lang="ru-RU" sz="1650" b="0" dirty="0" err="1"/>
              <a:t>Роскосмос</a:t>
            </a:r>
            <a:r>
              <a:rPr lang="ru-RU" sz="1650" b="0" dirty="0"/>
              <a:t>».</a:t>
            </a:r>
          </a:p>
          <a:p>
            <a:pPr marL="0" indent="361950" algn="just">
              <a:buNone/>
            </a:pPr>
            <a:r>
              <a:rPr lang="ru-RU" sz="1650" b="0" dirty="0"/>
              <a:t>Ежегодно по целевому приему зачисляются студенты по специальностям юридического, экономического, медицинского и информационно-вычислительного профиля. </a:t>
            </a:r>
          </a:p>
          <a:p>
            <a:pPr marL="0" indent="361950" algn="just">
              <a:buNone/>
            </a:pPr>
            <a:r>
              <a:rPr lang="ru-RU" sz="1650" b="0" dirty="0"/>
              <a:t>По объему государственного заказа на подготовку кадров для предприятий ОПК университет входит в число ведущих по этому показателю вузов России. </a:t>
            </a:r>
          </a:p>
          <a:p>
            <a:pPr marL="0" indent="361950" algn="just">
              <a:buNone/>
            </a:pPr>
            <a:r>
              <a:rPr lang="ru-RU" sz="1650" b="0" dirty="0"/>
              <a:t>Подготовка кадров для предприятий ОПК осуществляется при взаимодействии 21 организации Пензенской области и других городов России.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 t="14150" r="44673" b="68413"/>
          <a:stretch/>
        </p:blipFill>
        <p:spPr bwMode="auto">
          <a:xfrm>
            <a:off x="7164539" y="1226273"/>
            <a:ext cx="1871961" cy="5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10077" r="71206" b="82135"/>
          <a:stretch/>
        </p:blipFill>
        <p:spPr bwMode="auto">
          <a:xfrm>
            <a:off x="5616258" y="1213731"/>
            <a:ext cx="869510" cy="8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33135" r="70162" b="61531"/>
          <a:stretch/>
        </p:blipFill>
        <p:spPr bwMode="auto">
          <a:xfrm>
            <a:off x="7293128" y="1964612"/>
            <a:ext cx="951286" cy="45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9900" r="58060" b="83334"/>
          <a:stretch/>
        </p:blipFill>
        <p:spPr bwMode="auto">
          <a:xfrm>
            <a:off x="6768837" y="5771719"/>
            <a:ext cx="2302251" cy="48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9900" r="51343" b="74843"/>
          <a:stretch/>
        </p:blipFill>
        <p:spPr bwMode="auto">
          <a:xfrm>
            <a:off x="6748715" y="3415300"/>
            <a:ext cx="1899365" cy="66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r="58955" b="81608"/>
          <a:stretch/>
        </p:blipFill>
        <p:spPr bwMode="auto">
          <a:xfrm>
            <a:off x="5261901" y="2711922"/>
            <a:ext cx="3780515" cy="50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14278" r="74329" b="78956"/>
          <a:stretch/>
        </p:blipFill>
        <p:spPr bwMode="auto">
          <a:xfrm>
            <a:off x="5593488" y="5632372"/>
            <a:ext cx="1155227" cy="60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9770" r="49551" b="83239"/>
          <a:stretch/>
        </p:blipFill>
        <p:spPr bwMode="auto">
          <a:xfrm>
            <a:off x="6426539" y="5013176"/>
            <a:ext cx="232589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t="10384" r="71410" b="81800"/>
          <a:stretch/>
        </p:blipFill>
        <p:spPr bwMode="auto">
          <a:xfrm>
            <a:off x="6479740" y="4330431"/>
            <a:ext cx="537942" cy="52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14062" r="77242" b="78889"/>
          <a:stretch/>
        </p:blipFill>
        <p:spPr bwMode="auto">
          <a:xfrm>
            <a:off x="6985632" y="4330431"/>
            <a:ext cx="1954914" cy="52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9770" r="70108" b="80151"/>
          <a:stretch/>
        </p:blipFill>
        <p:spPr bwMode="auto">
          <a:xfrm>
            <a:off x="5766225" y="5013176"/>
            <a:ext cx="68115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 descr="C:\Users\user\Desktop\roskosmos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517" y="1227418"/>
            <a:ext cx="504018" cy="577521"/>
          </a:xfrm>
          <a:prstGeom prst="rect">
            <a:avLst/>
          </a:prstGeom>
          <a:noFill/>
        </p:spPr>
      </p:pic>
      <p:pic>
        <p:nvPicPr>
          <p:cNvPr id="24" name="Picture 14" descr="Трансмашхолдинг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80116" y="3573019"/>
            <a:ext cx="1089127" cy="609911"/>
          </a:xfrm>
          <a:prstGeom prst="rect">
            <a:avLst/>
          </a:prstGeom>
          <a:noFill/>
        </p:spPr>
      </p:pic>
      <p:pic>
        <p:nvPicPr>
          <p:cNvPr id="25" name="Picture 12" descr="http://1.avatars.mds.yandex.net/get-entity_search/35065/543345/S70x70Fi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39098" y="1891447"/>
            <a:ext cx="601448" cy="601449"/>
          </a:xfrm>
          <a:prstGeom prst="rect">
            <a:avLst/>
          </a:prstGeom>
          <a:noFill/>
        </p:spPr>
      </p:pic>
      <p:pic>
        <p:nvPicPr>
          <p:cNvPr id="26" name="Picture 16" descr="http://zao-pztp.ru/images/%d0%bf%d0%b7%d1%82%d0%bf-%d0%b7%d0%be%d0%bb%d0%be%d1%82%d0%be1879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28103" y="2172550"/>
            <a:ext cx="1882679" cy="396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411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1639</Words>
  <Application>Microsoft Office PowerPoint</Application>
  <PresentationFormat>Экран (4:3)</PresentationFormat>
  <Paragraphs>426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Воспитательная деятельность и социальное сопровождение</dc:title>
  <dc:creator>Prikazchikova</dc:creator>
  <cp:lastModifiedBy>Игорь Николаевич</cp:lastModifiedBy>
  <cp:revision>116</cp:revision>
  <dcterms:created xsi:type="dcterms:W3CDTF">2015-12-03T07:47:38Z</dcterms:created>
  <dcterms:modified xsi:type="dcterms:W3CDTF">2020-09-24T10:24:26Z</dcterms:modified>
</cp:coreProperties>
</file>