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Default Extension="xlsx" ContentType="application/vnd.openxmlformats-officedocument.spreadsheetml.sheet"/>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ommentAuthors.xml" ContentType="application/vnd.openxmlformats-officedocument.presentationml.commentAuthors+xml"/>
  <Override PartName="/ppt/notesSlides/notesSlide9.xml" ContentType="application/vnd.openxmlformats-officedocument.presentationml.notesSlide+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29" r:id="rId1"/>
  </p:sldMasterIdLst>
  <p:notesMasterIdLst>
    <p:notesMasterId r:id="rId89"/>
  </p:notesMasterIdLst>
  <p:handoutMasterIdLst>
    <p:handoutMasterId r:id="rId90"/>
  </p:handoutMasterIdLst>
  <p:sldIdLst>
    <p:sldId id="256" r:id="rId2"/>
    <p:sldId id="980" r:id="rId3"/>
    <p:sldId id="976" r:id="rId4"/>
    <p:sldId id="1068" r:id="rId5"/>
    <p:sldId id="978" r:id="rId6"/>
    <p:sldId id="979" r:id="rId7"/>
    <p:sldId id="604" r:id="rId8"/>
    <p:sldId id="605" r:id="rId9"/>
    <p:sldId id="669" r:id="rId10"/>
    <p:sldId id="912" r:id="rId11"/>
    <p:sldId id="982" r:id="rId12"/>
    <p:sldId id="1069" r:id="rId13"/>
    <p:sldId id="1070" r:id="rId14"/>
    <p:sldId id="1071" r:id="rId15"/>
    <p:sldId id="1072" r:id="rId16"/>
    <p:sldId id="1073" r:id="rId17"/>
    <p:sldId id="1074" r:id="rId18"/>
    <p:sldId id="1066" r:id="rId19"/>
    <p:sldId id="1067" r:id="rId20"/>
    <p:sldId id="819" r:id="rId21"/>
    <p:sldId id="890" r:id="rId22"/>
    <p:sldId id="891" r:id="rId23"/>
    <p:sldId id="1121" r:id="rId24"/>
    <p:sldId id="885" r:id="rId25"/>
    <p:sldId id="886" r:id="rId26"/>
    <p:sldId id="991" r:id="rId27"/>
    <p:sldId id="1075" r:id="rId28"/>
    <p:sldId id="995" r:id="rId29"/>
    <p:sldId id="996" r:id="rId30"/>
    <p:sldId id="1000" r:id="rId31"/>
    <p:sldId id="998" r:id="rId32"/>
    <p:sldId id="1001" r:id="rId33"/>
    <p:sldId id="1076" r:id="rId34"/>
    <p:sldId id="1077" r:id="rId35"/>
    <p:sldId id="1078" r:id="rId36"/>
    <p:sldId id="1079" r:id="rId37"/>
    <p:sldId id="1080" r:id="rId38"/>
    <p:sldId id="1095" r:id="rId39"/>
    <p:sldId id="1081" r:id="rId40"/>
    <p:sldId id="1082" r:id="rId41"/>
    <p:sldId id="1083" r:id="rId42"/>
    <p:sldId id="1084" r:id="rId43"/>
    <p:sldId id="1085" r:id="rId44"/>
    <p:sldId id="1096" r:id="rId45"/>
    <p:sldId id="1097" r:id="rId46"/>
    <p:sldId id="1098" r:id="rId47"/>
    <p:sldId id="1099" r:id="rId48"/>
    <p:sldId id="1100" r:id="rId49"/>
    <p:sldId id="1101" r:id="rId50"/>
    <p:sldId id="1102" r:id="rId51"/>
    <p:sldId id="1103" r:id="rId52"/>
    <p:sldId id="1087" r:id="rId53"/>
    <p:sldId id="1088" r:id="rId54"/>
    <p:sldId id="1089" r:id="rId55"/>
    <p:sldId id="1090" r:id="rId56"/>
    <p:sldId id="1091" r:id="rId57"/>
    <p:sldId id="1092" r:id="rId58"/>
    <p:sldId id="1093" r:id="rId59"/>
    <p:sldId id="1021" r:id="rId60"/>
    <p:sldId id="1104" r:id="rId61"/>
    <p:sldId id="1105" r:id="rId62"/>
    <p:sldId id="1106" r:id="rId63"/>
    <p:sldId id="1107" r:id="rId64"/>
    <p:sldId id="1108" r:id="rId65"/>
    <p:sldId id="1109" r:id="rId66"/>
    <p:sldId id="1110" r:id="rId67"/>
    <p:sldId id="1116" r:id="rId68"/>
    <p:sldId id="1117" r:id="rId69"/>
    <p:sldId id="1118" r:id="rId70"/>
    <p:sldId id="1119" r:id="rId71"/>
    <p:sldId id="1120" r:id="rId72"/>
    <p:sldId id="1036" r:id="rId73"/>
    <p:sldId id="1065" r:id="rId74"/>
    <p:sldId id="1038" r:id="rId75"/>
    <p:sldId id="1040" r:id="rId76"/>
    <p:sldId id="1045" r:id="rId77"/>
    <p:sldId id="1046" r:id="rId78"/>
    <p:sldId id="1052" r:id="rId79"/>
    <p:sldId id="1053" r:id="rId80"/>
    <p:sldId id="1112" r:id="rId81"/>
    <p:sldId id="1113" r:id="rId82"/>
    <p:sldId id="1114" r:id="rId83"/>
    <p:sldId id="1057" r:id="rId84"/>
    <p:sldId id="1062" r:id="rId85"/>
    <p:sldId id="1063" r:id="rId86"/>
    <p:sldId id="1064" r:id="rId87"/>
    <p:sldId id="667" r:id="rId88"/>
  </p:sldIdLst>
  <p:sldSz cx="9144000" cy="6858000" type="screen4x3"/>
  <p:notesSz cx="6742113" cy="987266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Warden" initials="JMW" lastIdx="19" clrIdx="0"/>
  <p:cmAuthor id="1" name="Reed Elsevier" initials="RE" lastIdx="7" clrIdx="1"/>
  <p:cmAuthor id="2" name="Oba, Ikuko" initials="IO"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3399"/>
    <a:srgbClr val="FF9933"/>
    <a:srgbClr val="363636"/>
    <a:srgbClr val="000066"/>
    <a:srgbClr val="670000"/>
    <a:srgbClr val="007398"/>
    <a:srgbClr val="006699"/>
    <a:srgbClr val="2FA7B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6" autoAdjust="0"/>
    <p:restoredTop sz="95560" autoAdjust="0"/>
  </p:normalViewPr>
  <p:slideViewPr>
    <p:cSldViewPr>
      <p:cViewPr>
        <p:scale>
          <a:sx n="70" d="100"/>
          <a:sy n="70" d="100"/>
        </p:scale>
        <p:origin x="-147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8"/>
    </p:cViewPr>
  </p:sorterViewPr>
  <p:notesViewPr>
    <p:cSldViewPr>
      <p:cViewPr varScale="1">
        <p:scale>
          <a:sx n="53" d="100"/>
          <a:sy n="53" d="100"/>
        </p:scale>
        <p:origin x="-2820" y="-102"/>
      </p:cViewPr>
      <p:guideLst>
        <p:guide orient="horz" pos="3110"/>
        <p:guide pos="212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lutay1\AppData\Local\Temp\Cited_Publications_vs_Citations_per_Publication.xls"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8.7416836776855383E-2"/>
          <c:y val="5.4582089432137333E-2"/>
          <c:w val="0.8117681713213476"/>
          <c:h val="0.6838640734511926"/>
        </c:manualLayout>
      </c:layout>
      <c:barChart>
        <c:barDir val="col"/>
        <c:grouping val="clustered"/>
        <c:ser>
          <c:idx val="0"/>
          <c:order val="0"/>
          <c:spPr>
            <a:solidFill>
              <a:schemeClr val="accent1"/>
            </a:solidFill>
            <a:ln>
              <a:noFill/>
            </a:ln>
            <a:effectLst/>
          </c:spPr>
          <c:dPt>
            <c:idx val="0"/>
            <c:spPr>
              <a:solidFill>
                <a:schemeClr val="accent4">
                  <a:lumMod val="75000"/>
                </a:schemeClr>
              </a:solidFill>
              <a:ln>
                <a:noFill/>
              </a:ln>
              <a:effectLst/>
            </c:spPr>
          </c:dPt>
          <c:dPt>
            <c:idx val="1"/>
            <c:spPr>
              <a:solidFill>
                <a:schemeClr val="accent4">
                  <a:lumMod val="75000"/>
                </a:schemeClr>
              </a:solidFill>
              <a:ln>
                <a:noFill/>
              </a:ln>
              <a:effectLst/>
            </c:spPr>
          </c:dPt>
          <c:dPt>
            <c:idx val="2"/>
            <c:spPr>
              <a:solidFill>
                <a:schemeClr val="accent4">
                  <a:lumMod val="75000"/>
                </a:schemeClr>
              </a:solidFill>
              <a:ln>
                <a:noFill/>
              </a:ln>
              <a:effectLst/>
            </c:spPr>
          </c:dPt>
          <c:dPt>
            <c:idx val="3"/>
            <c:spPr>
              <a:solidFill>
                <a:schemeClr val="accent4">
                  <a:lumMod val="75000"/>
                </a:schemeClr>
              </a:solidFill>
              <a:ln>
                <a:noFill/>
              </a:ln>
              <a:effectLst/>
            </c:spPr>
          </c:dPt>
          <c:dPt>
            <c:idx val="8"/>
            <c:spPr>
              <a:solidFill>
                <a:srgbClr val="7030A0"/>
              </a:solidFill>
              <a:ln>
                <a:noFill/>
              </a:ln>
              <a:effectLst/>
            </c:spPr>
          </c:dPt>
          <c:dLbls>
            <c:dLbl>
              <c:idx val="8"/>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FF0000"/>
                      </a:solidFill>
                      <a:latin typeface="+mn-lt"/>
                      <a:ea typeface="+mn-ea"/>
                      <a:cs typeface="+mn-cs"/>
                    </a:defRPr>
                  </a:pPr>
                  <a:endParaRPr lang="ru-RU"/>
                </a:p>
              </c:txPr>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Sheet5!$L$3:$T$3</c:f>
              <c:strCache>
                <c:ptCount val="9"/>
                <c:pt idx="0">
                  <c:v>Q1/2015</c:v>
                </c:pt>
                <c:pt idx="1">
                  <c:v>Q2/2015</c:v>
                </c:pt>
                <c:pt idx="2">
                  <c:v>Q3/2015</c:v>
                </c:pt>
                <c:pt idx="3">
                  <c:v>Q4/2015</c:v>
                </c:pt>
                <c:pt idx="4">
                  <c:v>Q1/2016</c:v>
                </c:pt>
                <c:pt idx="5">
                  <c:v>Q2/2016</c:v>
                </c:pt>
                <c:pt idx="6">
                  <c:v>Q3/2016</c:v>
                </c:pt>
                <c:pt idx="7">
                  <c:v>Q4/2016</c:v>
                </c:pt>
                <c:pt idx="8">
                  <c:v>Q1/2017</c:v>
                </c:pt>
              </c:strCache>
            </c:strRef>
          </c:cat>
          <c:val>
            <c:numRef>
              <c:f>Sheet5!$L$4:$T$4</c:f>
              <c:numCache>
                <c:formatCode>General</c:formatCode>
                <c:ptCount val="9"/>
                <c:pt idx="0">
                  <c:v>3</c:v>
                </c:pt>
                <c:pt idx="1">
                  <c:v>3</c:v>
                </c:pt>
                <c:pt idx="2">
                  <c:v>5</c:v>
                </c:pt>
                <c:pt idx="3">
                  <c:v>4</c:v>
                </c:pt>
                <c:pt idx="4">
                  <c:v>12</c:v>
                </c:pt>
                <c:pt idx="5">
                  <c:v>28</c:v>
                </c:pt>
                <c:pt idx="6">
                  <c:v>16</c:v>
                </c:pt>
                <c:pt idx="7">
                  <c:v>19</c:v>
                </c:pt>
                <c:pt idx="8">
                  <c:v>10</c:v>
                </c:pt>
              </c:numCache>
            </c:numRef>
          </c:val>
        </c:ser>
        <c:gapWidth val="51"/>
        <c:axId val="89781376"/>
        <c:axId val="89782912"/>
      </c:barChart>
      <c:lineChart>
        <c:grouping val="standard"/>
        <c:ser>
          <c:idx val="1"/>
          <c:order val="1"/>
          <c:spPr>
            <a:ln w="28575" cap="rnd">
              <a:solidFill>
                <a:schemeClr val="accent2"/>
              </a:solidFill>
              <a:round/>
            </a:ln>
            <a:effectLst/>
          </c:spPr>
          <c:marker>
            <c:symbol val="none"/>
          </c:marker>
          <c:cat>
            <c:strRef>
              <c:f>Sheet5!$L$3:$T$3</c:f>
              <c:strCache>
                <c:ptCount val="9"/>
                <c:pt idx="0">
                  <c:v>Q1/2015</c:v>
                </c:pt>
                <c:pt idx="1">
                  <c:v>Q2/2015</c:v>
                </c:pt>
                <c:pt idx="2">
                  <c:v>Q3/2015</c:v>
                </c:pt>
                <c:pt idx="3">
                  <c:v>Q4/2015</c:v>
                </c:pt>
                <c:pt idx="4">
                  <c:v>Q1/2016</c:v>
                </c:pt>
                <c:pt idx="5">
                  <c:v>Q2/2016</c:v>
                </c:pt>
                <c:pt idx="6">
                  <c:v>Q3/2016</c:v>
                </c:pt>
                <c:pt idx="7">
                  <c:v>Q4/2016</c:v>
                </c:pt>
                <c:pt idx="8">
                  <c:v>Q1/2017</c:v>
                </c:pt>
              </c:strCache>
            </c:strRef>
          </c:cat>
          <c:val>
            <c:numRef>
              <c:f>Sheet5!$L$5:$T$5</c:f>
              <c:numCache>
                <c:formatCode>General</c:formatCode>
                <c:ptCount val="9"/>
                <c:pt idx="0">
                  <c:v>3</c:v>
                </c:pt>
                <c:pt idx="1">
                  <c:v>6</c:v>
                </c:pt>
                <c:pt idx="2">
                  <c:v>11</c:v>
                </c:pt>
                <c:pt idx="3">
                  <c:v>15</c:v>
                </c:pt>
                <c:pt idx="4">
                  <c:v>27</c:v>
                </c:pt>
                <c:pt idx="5">
                  <c:v>55</c:v>
                </c:pt>
                <c:pt idx="6">
                  <c:v>71</c:v>
                </c:pt>
                <c:pt idx="7">
                  <c:v>90</c:v>
                </c:pt>
                <c:pt idx="8">
                  <c:v>100</c:v>
                </c:pt>
              </c:numCache>
            </c:numRef>
          </c:val>
        </c:ser>
        <c:marker val="1"/>
        <c:axId val="89663360"/>
        <c:axId val="89661824"/>
      </c:lineChart>
      <c:catAx>
        <c:axId val="89781376"/>
        <c:scaling>
          <c:orientation val="minMax"/>
        </c:scaling>
        <c:axPos val="b"/>
        <c:majorGridlines>
          <c:spPr>
            <a:ln w="9525" cap="flat" cmpd="sng" algn="ctr">
              <a:solidFill>
                <a:schemeClr val="dk1">
                  <a:lumMod val="15000"/>
                  <a:lumOff val="85000"/>
                </a:schemeClr>
              </a:solidFill>
              <a:round/>
            </a:ln>
            <a:effectLst/>
          </c:spPr>
        </c:majorGridlines>
        <c:numFmt formatCode="General" sourceLinked="1"/>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cap="none" spc="0" normalizeH="0" baseline="0">
                <a:solidFill>
                  <a:schemeClr val="dk1">
                    <a:lumMod val="65000"/>
                    <a:lumOff val="35000"/>
                  </a:schemeClr>
                </a:solidFill>
                <a:latin typeface="+mn-lt"/>
                <a:ea typeface="+mn-ea"/>
                <a:cs typeface="+mn-cs"/>
              </a:defRPr>
            </a:pPr>
            <a:endParaRPr lang="ru-RU"/>
          </a:p>
        </c:txPr>
        <c:crossAx val="89782912"/>
        <c:crosses val="autoZero"/>
        <c:auto val="1"/>
        <c:lblAlgn val="ctr"/>
        <c:lblOffset val="100"/>
      </c:catAx>
      <c:valAx>
        <c:axId val="89782912"/>
        <c:scaling>
          <c:orientation val="minMax"/>
          <c:max val="40"/>
        </c:scaling>
        <c:axPos val="l"/>
        <c:majorGridlines>
          <c:spPr>
            <a:ln w="9525" cap="flat" cmpd="sng" algn="ctr">
              <a:solidFill>
                <a:schemeClr val="dk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ru-RU"/>
          </a:p>
        </c:txPr>
        <c:crossAx val="89781376"/>
        <c:crosses val="autoZero"/>
        <c:crossBetween val="between"/>
      </c:valAx>
      <c:valAx>
        <c:axId val="89661824"/>
        <c:scaling>
          <c:orientation val="minMax"/>
        </c:scaling>
        <c:axPos val="r"/>
        <c:numFmt formatCode="General" sourceLinked="1"/>
        <c:maj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ru-RU"/>
          </a:p>
        </c:txPr>
        <c:crossAx val="89663360"/>
        <c:crosses val="max"/>
        <c:crossBetween val="between"/>
        <c:majorUnit val="20"/>
      </c:valAx>
      <c:catAx>
        <c:axId val="89663360"/>
        <c:scaling>
          <c:orientation val="minMax"/>
        </c:scaling>
        <c:delete val="1"/>
        <c:axPos val="b"/>
        <c:numFmt formatCode="General" sourceLinked="1"/>
        <c:tickLblPos val="none"/>
        <c:crossAx val="89661824"/>
        <c:crosses val="autoZero"/>
        <c:auto val="1"/>
        <c:lblAlgn val="ctr"/>
        <c:lblOffset val="100"/>
      </c:catAx>
      <c:spPr>
        <a:pattFill prst="ltDnDiag">
          <a:fgClr>
            <a:schemeClr val="dk1">
              <a:lumMod val="15000"/>
              <a:lumOff val="85000"/>
            </a:schemeClr>
          </a:fgClr>
          <a:bgClr>
            <a:schemeClr val="lt1"/>
          </a:bgClr>
        </a:pattFill>
        <a:ln>
          <a:noFill/>
        </a:ln>
        <a:effectLst/>
      </c:spPr>
    </c:plotArea>
    <c:plotVisOnly val="1"/>
    <c:dispBlanksAs val="gap"/>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chart>
    <c:autoTitleDeleted val="1"/>
    <c:plotArea>
      <c:layout/>
      <c:scatterChart>
        <c:scatterStyle val="lineMarker"/>
        <c:ser>
          <c:idx val="0"/>
          <c:order val="0"/>
          <c:spPr>
            <a:ln w="19050" cap="rnd">
              <a:noFill/>
              <a:round/>
            </a:ln>
            <a:effectLst/>
          </c:spPr>
          <c:marker>
            <c:symbol val="circle"/>
            <c:size val="11"/>
            <c:spPr>
              <a:solidFill>
                <a:schemeClr val="accent1"/>
              </a:solidFill>
              <a:ln w="9525">
                <a:noFill/>
              </a:ln>
              <a:effectLst/>
            </c:spPr>
          </c:marker>
          <c:dPt>
            <c:idx val="0"/>
            <c:marker>
              <c:spPr>
                <a:solidFill>
                  <a:schemeClr val="accent2"/>
                </a:solidFill>
                <a:ln w="9525">
                  <a:noFill/>
                </a:ln>
                <a:effectLst/>
              </c:spPr>
            </c:marker>
          </c:dPt>
          <c:dPt>
            <c:idx val="1"/>
            <c:marker>
              <c:spPr>
                <a:solidFill>
                  <a:schemeClr val="accent2"/>
                </a:solidFill>
                <a:ln w="9525">
                  <a:noFill/>
                </a:ln>
                <a:effectLst/>
              </c:spPr>
            </c:marker>
          </c:dPt>
          <c:dPt>
            <c:idx val="2"/>
            <c:marker>
              <c:spPr>
                <a:solidFill>
                  <a:schemeClr val="accent2"/>
                </a:solidFill>
                <a:ln w="9525">
                  <a:noFill/>
                </a:ln>
                <a:effectLst/>
              </c:spPr>
            </c:marker>
          </c:dPt>
          <c:dPt>
            <c:idx val="3"/>
            <c:marker>
              <c:spPr>
                <a:solidFill>
                  <a:schemeClr val="accent2"/>
                </a:solidFill>
                <a:ln w="9525">
                  <a:noFill/>
                </a:ln>
                <a:effectLst/>
              </c:spPr>
            </c:marker>
          </c:dPt>
          <c:dPt>
            <c:idx val="4"/>
            <c:marker>
              <c:spPr>
                <a:solidFill>
                  <a:schemeClr val="accent2"/>
                </a:solidFill>
                <a:ln w="9525">
                  <a:noFill/>
                </a:ln>
                <a:effectLst/>
              </c:spPr>
            </c:marker>
          </c:dPt>
          <c:dPt>
            <c:idx val="5"/>
            <c:marker>
              <c:spPr>
                <a:solidFill>
                  <a:schemeClr val="accent2"/>
                </a:solidFill>
                <a:ln w="9525">
                  <a:noFill/>
                </a:ln>
                <a:effectLst/>
              </c:spPr>
            </c:marker>
          </c:dPt>
          <c:dPt>
            <c:idx val="6"/>
            <c:marker>
              <c:spPr>
                <a:solidFill>
                  <a:srgbClr val="00B050"/>
                </a:solidFill>
                <a:ln w="9525">
                  <a:noFill/>
                </a:ln>
                <a:effectLst/>
              </c:spPr>
            </c:marker>
          </c:dPt>
          <c:dPt>
            <c:idx val="7"/>
            <c:marker>
              <c:spPr>
                <a:solidFill>
                  <a:srgbClr val="00B050"/>
                </a:solidFill>
                <a:ln w="9525">
                  <a:noFill/>
                </a:ln>
                <a:effectLst/>
              </c:spPr>
            </c:marker>
          </c:dPt>
          <c:dPt>
            <c:idx val="8"/>
            <c:marker>
              <c:spPr>
                <a:solidFill>
                  <a:srgbClr val="00B050"/>
                </a:solidFill>
                <a:ln w="9525">
                  <a:noFill/>
                </a:ln>
                <a:effectLst/>
              </c:spPr>
            </c:marker>
          </c:dPt>
          <c:dPt>
            <c:idx val="9"/>
            <c:marker>
              <c:spPr>
                <a:solidFill>
                  <a:srgbClr val="00B050"/>
                </a:solidFill>
                <a:ln w="9525">
                  <a:noFill/>
                </a:ln>
                <a:effectLst/>
              </c:spPr>
            </c:marker>
          </c:dPt>
          <c:dPt>
            <c:idx val="10"/>
            <c:marker>
              <c:spPr>
                <a:solidFill>
                  <a:srgbClr val="00B050"/>
                </a:solidFill>
                <a:ln w="9525">
                  <a:noFill/>
                </a:ln>
                <a:effectLst/>
              </c:spPr>
            </c:marker>
          </c:dPt>
          <c:dPt>
            <c:idx val="11"/>
            <c:marker>
              <c:spPr>
                <a:solidFill>
                  <a:srgbClr val="00B050"/>
                </a:solidFill>
                <a:ln w="9525">
                  <a:noFill/>
                </a:ln>
                <a:effectLst/>
              </c:spPr>
            </c:marker>
          </c:dPt>
          <c:dPt>
            <c:idx val="12"/>
            <c:marker>
              <c:spPr>
                <a:solidFill>
                  <a:schemeClr val="accent5">
                    <a:lumMod val="75000"/>
                  </a:schemeClr>
                </a:solidFill>
                <a:ln w="9525">
                  <a:noFill/>
                </a:ln>
                <a:effectLst/>
              </c:spPr>
            </c:marker>
          </c:dPt>
          <c:dPt>
            <c:idx val="13"/>
            <c:marker>
              <c:spPr>
                <a:solidFill>
                  <a:schemeClr val="accent5">
                    <a:lumMod val="75000"/>
                  </a:schemeClr>
                </a:solidFill>
                <a:ln w="9525">
                  <a:noFill/>
                </a:ln>
                <a:effectLst/>
              </c:spPr>
            </c:marker>
          </c:dPt>
          <c:dPt>
            <c:idx val="14"/>
            <c:marker>
              <c:spPr>
                <a:solidFill>
                  <a:schemeClr val="accent5">
                    <a:lumMod val="75000"/>
                  </a:schemeClr>
                </a:solidFill>
                <a:ln w="9525">
                  <a:noFill/>
                </a:ln>
                <a:effectLst/>
              </c:spPr>
            </c:marker>
          </c:dPt>
          <c:dPt>
            <c:idx val="15"/>
            <c:marker>
              <c:spPr>
                <a:solidFill>
                  <a:schemeClr val="accent5">
                    <a:lumMod val="75000"/>
                  </a:schemeClr>
                </a:solidFill>
                <a:ln w="9525">
                  <a:noFill/>
                </a:ln>
                <a:effectLst/>
              </c:spPr>
            </c:marker>
          </c:dPt>
          <c:dPt>
            <c:idx val="16"/>
            <c:marker>
              <c:spPr>
                <a:solidFill>
                  <a:schemeClr val="accent5">
                    <a:lumMod val="75000"/>
                  </a:schemeClr>
                </a:solidFill>
                <a:ln w="9525">
                  <a:noFill/>
                </a:ln>
                <a:effectLst/>
              </c:spPr>
            </c:marker>
          </c:dPt>
          <c:dPt>
            <c:idx val="17"/>
            <c:marker>
              <c:spPr>
                <a:solidFill>
                  <a:schemeClr val="accent5">
                    <a:lumMod val="75000"/>
                  </a:schemeClr>
                </a:solidFill>
                <a:ln w="9525">
                  <a:noFill/>
                </a:ln>
                <a:effectLst/>
              </c:spPr>
            </c:marker>
          </c:dPt>
          <c:dPt>
            <c:idx val="18"/>
            <c:marker>
              <c:spPr>
                <a:solidFill>
                  <a:schemeClr val="accent3">
                    <a:lumMod val="60000"/>
                    <a:lumOff val="40000"/>
                  </a:schemeClr>
                </a:solidFill>
                <a:ln w="9525">
                  <a:noFill/>
                </a:ln>
                <a:effectLst/>
              </c:spPr>
            </c:marker>
          </c:dPt>
          <c:dPt>
            <c:idx val="19"/>
            <c:marker>
              <c:spPr>
                <a:solidFill>
                  <a:schemeClr val="accent3">
                    <a:lumMod val="60000"/>
                    <a:lumOff val="40000"/>
                  </a:schemeClr>
                </a:solidFill>
                <a:ln w="9525">
                  <a:noFill/>
                </a:ln>
                <a:effectLst/>
              </c:spPr>
            </c:marker>
          </c:dPt>
          <c:dPt>
            <c:idx val="20"/>
            <c:marker>
              <c:spPr>
                <a:solidFill>
                  <a:schemeClr val="accent3">
                    <a:lumMod val="60000"/>
                    <a:lumOff val="40000"/>
                  </a:schemeClr>
                </a:solidFill>
                <a:ln w="9525">
                  <a:noFill/>
                </a:ln>
                <a:effectLst/>
              </c:spPr>
            </c:marker>
          </c:dPt>
          <c:dPt>
            <c:idx val="21"/>
            <c:marker>
              <c:spPr>
                <a:solidFill>
                  <a:schemeClr val="accent3">
                    <a:lumMod val="60000"/>
                    <a:lumOff val="40000"/>
                  </a:schemeClr>
                </a:solidFill>
                <a:ln w="9525">
                  <a:noFill/>
                </a:ln>
                <a:effectLst/>
              </c:spPr>
            </c:marker>
          </c:dPt>
          <c:dPt>
            <c:idx val="22"/>
            <c:marker>
              <c:spPr>
                <a:solidFill>
                  <a:schemeClr val="accent3">
                    <a:lumMod val="60000"/>
                    <a:lumOff val="40000"/>
                  </a:schemeClr>
                </a:solidFill>
                <a:ln w="9525">
                  <a:noFill/>
                </a:ln>
                <a:effectLst/>
              </c:spPr>
            </c:marker>
          </c:dPt>
          <c:dPt>
            <c:idx val="23"/>
            <c:marker>
              <c:spPr>
                <a:solidFill>
                  <a:schemeClr val="accent3">
                    <a:lumMod val="60000"/>
                    <a:lumOff val="40000"/>
                  </a:schemeClr>
                </a:solidFill>
                <a:ln w="9525">
                  <a:noFill/>
                </a:ln>
                <a:effectLst/>
              </c:spPr>
            </c:marker>
          </c:dPt>
          <c:xVal>
            <c:numRef>
              <c:f>[Cited_Publications_vs_Citations_per_Publication.xls]Sheet0!$C$15:$C$38</c:f>
              <c:numCache>
                <c:formatCode>General</c:formatCode>
                <c:ptCount val="24"/>
                <c:pt idx="0">
                  <c:v>72.5</c:v>
                </c:pt>
                <c:pt idx="1">
                  <c:v>75.900000000000006</c:v>
                </c:pt>
                <c:pt idx="2">
                  <c:v>80</c:v>
                </c:pt>
                <c:pt idx="3">
                  <c:v>86</c:v>
                </c:pt>
                <c:pt idx="4">
                  <c:v>85.1</c:v>
                </c:pt>
                <c:pt idx="5">
                  <c:v>92.8</c:v>
                </c:pt>
                <c:pt idx="6">
                  <c:v>37.4</c:v>
                </c:pt>
                <c:pt idx="7">
                  <c:v>42.2</c:v>
                </c:pt>
                <c:pt idx="8">
                  <c:v>56</c:v>
                </c:pt>
                <c:pt idx="9">
                  <c:v>53.2</c:v>
                </c:pt>
                <c:pt idx="10">
                  <c:v>67</c:v>
                </c:pt>
                <c:pt idx="11">
                  <c:v>73.099999999999994</c:v>
                </c:pt>
                <c:pt idx="12">
                  <c:v>22.5</c:v>
                </c:pt>
                <c:pt idx="13">
                  <c:v>24.1</c:v>
                </c:pt>
                <c:pt idx="14">
                  <c:v>28.9</c:v>
                </c:pt>
                <c:pt idx="15">
                  <c:v>33.9</c:v>
                </c:pt>
                <c:pt idx="16">
                  <c:v>40.300000000000004</c:v>
                </c:pt>
                <c:pt idx="17">
                  <c:v>47.4</c:v>
                </c:pt>
                <c:pt idx="18">
                  <c:v>3.6</c:v>
                </c:pt>
                <c:pt idx="19">
                  <c:v>6.6</c:v>
                </c:pt>
                <c:pt idx="20">
                  <c:v>13.3</c:v>
                </c:pt>
                <c:pt idx="21">
                  <c:v>11.3</c:v>
                </c:pt>
                <c:pt idx="22">
                  <c:v>14.3</c:v>
                </c:pt>
                <c:pt idx="23">
                  <c:v>13</c:v>
                </c:pt>
              </c:numCache>
            </c:numRef>
          </c:xVal>
          <c:yVal>
            <c:numRef>
              <c:f>[Cited_Publications_vs_Citations_per_Publication.xls]Sheet0!$D$15:$D$38</c:f>
              <c:numCache>
                <c:formatCode>General</c:formatCode>
                <c:ptCount val="24"/>
                <c:pt idx="0">
                  <c:v>2.8</c:v>
                </c:pt>
                <c:pt idx="1">
                  <c:v>3</c:v>
                </c:pt>
                <c:pt idx="2">
                  <c:v>3.5</c:v>
                </c:pt>
                <c:pt idx="3">
                  <c:v>4.9000000000000004</c:v>
                </c:pt>
                <c:pt idx="4">
                  <c:v>6.1</c:v>
                </c:pt>
                <c:pt idx="5">
                  <c:v>6.8</c:v>
                </c:pt>
                <c:pt idx="6">
                  <c:v>0.9</c:v>
                </c:pt>
                <c:pt idx="7">
                  <c:v>0.9</c:v>
                </c:pt>
                <c:pt idx="8">
                  <c:v>1.3</c:v>
                </c:pt>
                <c:pt idx="9">
                  <c:v>1.3</c:v>
                </c:pt>
                <c:pt idx="10">
                  <c:v>2.2999999999999998</c:v>
                </c:pt>
                <c:pt idx="11">
                  <c:v>2.4</c:v>
                </c:pt>
                <c:pt idx="12">
                  <c:v>0.5</c:v>
                </c:pt>
                <c:pt idx="13">
                  <c:v>0.5</c:v>
                </c:pt>
                <c:pt idx="14">
                  <c:v>0.5</c:v>
                </c:pt>
                <c:pt idx="15">
                  <c:v>0.6000000000000002</c:v>
                </c:pt>
                <c:pt idx="16">
                  <c:v>1</c:v>
                </c:pt>
                <c:pt idx="17">
                  <c:v>0.70000000000000018</c:v>
                </c:pt>
                <c:pt idx="18" formatCode="0">
                  <c:v>0</c:v>
                </c:pt>
                <c:pt idx="19">
                  <c:v>0.1</c:v>
                </c:pt>
                <c:pt idx="20">
                  <c:v>0.2</c:v>
                </c:pt>
                <c:pt idx="21">
                  <c:v>0.3000000000000001</c:v>
                </c:pt>
                <c:pt idx="22">
                  <c:v>0.6000000000000002</c:v>
                </c:pt>
                <c:pt idx="23">
                  <c:v>2</c:v>
                </c:pt>
              </c:numCache>
            </c:numRef>
          </c:yVal>
        </c:ser>
        <c:axId val="77163520"/>
        <c:axId val="77165312"/>
      </c:scatterChart>
      <c:valAx>
        <c:axId val="77163520"/>
        <c:scaling>
          <c:orientation val="minMax"/>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ru-RU"/>
          </a:p>
        </c:txPr>
        <c:crossAx val="77165312"/>
        <c:crosses val="autoZero"/>
        <c:crossBetween val="midCat"/>
      </c:valAx>
      <c:valAx>
        <c:axId val="7716531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ru-RU"/>
          </a:p>
        </c:txPr>
        <c:crossAx val="77163520"/>
        <c:crosses val="autoZero"/>
        <c:crossBetween val="midCat"/>
      </c:valAx>
      <c:spPr>
        <a:noFill/>
        <a:ln>
          <a:noFill/>
        </a:ln>
        <a:effectLst/>
      </c:spPr>
    </c:plotArea>
    <c:plotVisOnly val="1"/>
    <c:dispBlanksAs val="gap"/>
  </c:chart>
  <c:spPr>
    <a:noFill/>
    <a:ln>
      <a:noFill/>
    </a:ln>
    <a:effectLst/>
  </c:spPr>
  <c:txPr>
    <a:bodyPr/>
    <a:lstStyle/>
    <a:p>
      <a:pPr>
        <a:defRPr/>
      </a:pPr>
      <a:endParaRPr lang="ru-RU"/>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18971" y="0"/>
            <a:ext cx="2921582" cy="493633"/>
          </a:xfrm>
          <a:prstGeom prst="rect">
            <a:avLst/>
          </a:prstGeom>
        </p:spPr>
        <p:txBody>
          <a:bodyPr vert="horz" lIns="91440" tIns="45720" rIns="91440" bIns="45720" rtlCol="0"/>
          <a:lstStyle>
            <a:lvl1pPr algn="r">
              <a:defRPr sz="1200"/>
            </a:lvl1pPr>
          </a:lstStyle>
          <a:p>
            <a:pPr>
              <a:defRPr/>
            </a:pPr>
            <a:fld id="{77716056-263B-49D1-B203-C479EB78C652}" type="datetimeFigureOut">
              <a:rPr lang="en-US"/>
              <a:pPr>
                <a:defRPr/>
              </a:pPr>
              <a:t>11/16/2017</a:t>
            </a:fld>
            <a:endParaRPr lang="en-US"/>
          </a:p>
        </p:txBody>
      </p:sp>
      <p:sp>
        <p:nvSpPr>
          <p:cNvPr id="4" name="Footer Placeholder 3"/>
          <p:cNvSpPr>
            <a:spLocks noGrp="1"/>
          </p:cNvSpPr>
          <p:nvPr>
            <p:ph type="ftr" sz="quarter" idx="2"/>
          </p:nvPr>
        </p:nvSpPr>
        <p:spPr>
          <a:xfrm>
            <a:off x="0" y="9377316"/>
            <a:ext cx="2921582" cy="493633"/>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18971" y="9377316"/>
            <a:ext cx="2921582" cy="493633"/>
          </a:xfrm>
          <a:prstGeom prst="rect">
            <a:avLst/>
          </a:prstGeom>
        </p:spPr>
        <p:txBody>
          <a:bodyPr vert="horz" lIns="91440" tIns="45720" rIns="91440" bIns="45720" rtlCol="0" anchor="b"/>
          <a:lstStyle>
            <a:lvl1pPr algn="r">
              <a:defRPr sz="1200"/>
            </a:lvl1pPr>
          </a:lstStyle>
          <a:p>
            <a:pPr>
              <a:defRPr/>
            </a:pPr>
            <a:fld id="{169C17BD-C5BE-4941-8F14-425F1179B9FE}" type="slidenum">
              <a:rPr lang="en-US"/>
              <a:pPr>
                <a:defRPr/>
              </a:pPr>
              <a:t>‹#›</a:t>
            </a:fld>
            <a:endParaRPr lang="en-US"/>
          </a:p>
        </p:txBody>
      </p:sp>
    </p:spTree>
    <p:extLst>
      <p:ext uri="{BB962C8B-B14F-4D97-AF65-F5344CB8AC3E}">
        <p14:creationId xmlns="" xmlns:p14="http://schemas.microsoft.com/office/powerpoint/2010/main" val="3217323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18971" y="0"/>
            <a:ext cx="2921582" cy="493633"/>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426696A-71A6-4EF4-9DEC-1619E935790C}" type="datetimeFigureOut">
              <a:rPr lang="en-US"/>
              <a:pPr>
                <a:defRPr/>
              </a:pPr>
              <a:t>11/16/2017</a:t>
            </a:fld>
            <a:endParaRPr lang="en-US"/>
          </a:p>
        </p:txBody>
      </p:sp>
      <p:sp>
        <p:nvSpPr>
          <p:cNvPr id="4" name="Slide Image Placeholder 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4212" y="4689515"/>
            <a:ext cx="5393690" cy="4442698"/>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23BA32C3-6889-4CDA-A6BC-4CA1EE679A06}" type="slidenum">
              <a:rPr lang="en-US"/>
              <a:pPr>
                <a:defRPr/>
              </a:pPr>
              <a:t>‹#›</a:t>
            </a:fld>
            <a:endParaRPr lang="en-US"/>
          </a:p>
        </p:txBody>
      </p:sp>
    </p:spTree>
    <p:extLst>
      <p:ext uri="{BB962C8B-B14F-4D97-AF65-F5344CB8AC3E}">
        <p14:creationId xmlns="" xmlns:p14="http://schemas.microsoft.com/office/powerpoint/2010/main" val="18921503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0726D7A-1550-49B3-8C85-C31366CE1C07}" type="slidenum">
              <a:rPr lang="en-US" smtClean="0"/>
              <a:pPr>
                <a:defRPr/>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538" y="276225"/>
            <a:ext cx="7448551" cy="5588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C76192-A983-418A-8828-B3AD4F22068B}" type="slidenum">
              <a:rPr lang="en-US" smtClean="0">
                <a:solidFill>
                  <a:prstClr val="black"/>
                </a:solidFill>
                <a:latin typeface="Times New Roman" panose="02020603050405020304"/>
              </a:rPr>
              <a:pPr/>
              <a:t>4</a:t>
            </a:fld>
            <a:endParaRPr lang="en-US">
              <a:solidFill>
                <a:prstClr val="black"/>
              </a:solidFill>
              <a:latin typeface="Times New Roman" panose="02020603050405020304"/>
            </a:endParaRPr>
          </a:p>
        </p:txBody>
      </p:sp>
    </p:spTree>
    <p:extLst>
      <p:ext uri="{BB962C8B-B14F-4D97-AF65-F5344CB8AC3E}">
        <p14:creationId xmlns="" xmlns:p14="http://schemas.microsoft.com/office/powerpoint/2010/main" val="2084745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External</a:t>
            </a:r>
            <a:r>
              <a:rPr lang="en-US" baseline="0" dirty="0" smtClean="0"/>
              <a:t> reviewer in the case of China: </a:t>
            </a:r>
            <a:r>
              <a:rPr lang="en-US" sz="1200" b="0" dirty="0" smtClean="0">
                <a:solidFill>
                  <a:srgbClr val="006366"/>
                </a:solidFill>
                <a:latin typeface="Calibri" pitchFamily="34" charset="0"/>
                <a:cs typeface="Arial" charset="0"/>
              </a:rPr>
              <a:t>Expert Content Selection and Advisory Committee of China - (ECSAC-China) is a local board</a:t>
            </a:r>
            <a:r>
              <a:rPr lang="en-US" sz="1200" b="0" baseline="0" dirty="0" smtClean="0">
                <a:solidFill>
                  <a:srgbClr val="006366"/>
                </a:solidFill>
                <a:latin typeface="Calibri" pitchFamily="34" charset="0"/>
                <a:cs typeface="Arial" charset="0"/>
              </a:rPr>
              <a:t> that has been set up with the cooperation of ISTIC.</a:t>
            </a:r>
            <a:endParaRPr lang="en-US" b="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7708C26-DA07-4FB6-8C73-F3890EB9C405}" type="slidenum">
              <a:rPr lang="en-US" smtClean="0"/>
              <a:pPr/>
              <a:t>8</a:t>
            </a:fld>
            <a:endParaRPr lang="en-US"/>
          </a:p>
        </p:txBody>
      </p:sp>
    </p:spTree>
    <p:extLst>
      <p:ext uri="{BB962C8B-B14F-4D97-AF65-F5344CB8AC3E}">
        <p14:creationId xmlns="" xmlns:p14="http://schemas.microsoft.com/office/powerpoint/2010/main" val="406461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040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kumimoji="0"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221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kumimoji="0"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53AC270-AC5F-3C4A-8BE2-E88211726A7D}" type="slidenum">
              <a:rPr lang="en-US" smtClean="0"/>
              <a:pPr/>
              <a:t>30</a:t>
            </a:fld>
            <a:endParaRPr lang="en-US"/>
          </a:p>
        </p:txBody>
      </p:sp>
    </p:spTree>
    <p:extLst>
      <p:ext uri="{BB962C8B-B14F-4D97-AF65-F5344CB8AC3E}">
        <p14:creationId xmlns="" xmlns:p14="http://schemas.microsoft.com/office/powerpoint/2010/main" val="597121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2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kumimoji="0" 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173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kumimoji="0" lang="ru-RU"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indent="0">
              <a:buFont typeface="Arial" panose="020B0604020202020204" pitchFamily="34" charset="0"/>
              <a:buNone/>
            </a:pPr>
            <a:r>
              <a:rPr lang="en-US" sz="1200" dirty="0" smtClean="0"/>
              <a:t>CiteScore takes citations received in 2015 from documents published in the 3 preceding years</a:t>
            </a:r>
          </a:p>
          <a:p>
            <a:pPr marL="0" indent="0">
              <a:buFont typeface="Arial" panose="020B0604020202020204" pitchFamily="34" charset="0"/>
              <a:buNone/>
            </a:pPr>
            <a:r>
              <a:rPr lang="en-US" sz="1200" dirty="0" smtClean="0"/>
              <a:t>Key differences with IF are the citation window (3 vs. 2 or 5) and that the denominator uses all document types as in the numerator (vs. all citations and only citable items)</a:t>
            </a:r>
          </a:p>
          <a:p>
            <a:r>
              <a:rPr lang="en-US" sz="1200" dirty="0" smtClean="0"/>
              <a:t> </a:t>
            </a:r>
            <a:endParaRPr lang="en-US" dirty="0" smtClean="0"/>
          </a:p>
          <a:p>
            <a:r>
              <a:rPr lang="en-US" dirty="0" smtClean="0"/>
              <a:t>Note:</a:t>
            </a:r>
            <a:r>
              <a:rPr lang="en-US" baseline="0" dirty="0" smtClean="0"/>
              <a:t> if a serial receives a citation in 2015 to something published in 2010, that citation will not count towards this Metric. Other metrics in the basket will count this citation though – not every metric needs to do everything!</a:t>
            </a:r>
          </a:p>
          <a:p>
            <a:endParaRPr lang="en-US" baseline="0" dirty="0" smtClean="0"/>
          </a:p>
          <a:p>
            <a:r>
              <a:rPr lang="en-US" baseline="0" dirty="0" smtClean="0"/>
              <a:t>Note for reference: differences from the Impact Factor:</a:t>
            </a:r>
          </a:p>
          <a:p>
            <a:pPr marL="171450" indent="-171450">
              <a:buFontTx/>
              <a:buChar char="-"/>
            </a:pPr>
            <a:r>
              <a:rPr lang="en-US" baseline="0" dirty="0" smtClean="0"/>
              <a:t>3-year citation window as opposed to 2 or 5 years. 2 or 5 years probably seemed OK when the Impact factor was created, 60 years ago, but much research has been done since then. Now we know that 2 years is unfair to the slower-moving fields, and 5 years is unfair to the faster-moving fields. In fact, 3 years has been identified by the bibliometrics research groups who calculate SNIP and SJR for us as the best compromise for a broad scope database, to incorporate a reasonable proportion of citations in all disciplines, while reflecting relatively recent data</a:t>
            </a:r>
          </a:p>
          <a:p>
            <a:pPr marL="171450" indent="-171450">
              <a:buFontTx/>
              <a:buChar char="-"/>
            </a:pPr>
            <a:r>
              <a:rPr lang="en-US" baseline="0" dirty="0" smtClean="0"/>
              <a:t>In Impact Factor, B = “citable items”, generally taken to be articles and reviews</a:t>
            </a:r>
          </a:p>
          <a:p>
            <a:pPr marL="628650" lvl="1" indent="-171450">
              <a:buFontTx/>
              <a:buChar char="-"/>
            </a:pPr>
            <a:r>
              <a:rPr lang="en-US" baseline="0" dirty="0" smtClean="0"/>
              <a:t>It’s not always entirely clear what a “citable item” is, and it can be open to interpretation, so the method is not completely transparent</a:t>
            </a:r>
          </a:p>
          <a:p>
            <a:pPr marL="628650" lvl="1" indent="-171450">
              <a:buFontTx/>
              <a:buChar char="-"/>
            </a:pPr>
            <a:r>
              <a:rPr lang="en-US" baseline="0" dirty="0" smtClean="0"/>
              <a:t>This inconsistency between numerator and denominator also makes the Impact Factor open to manipulation e.g. </a:t>
            </a:r>
          </a:p>
          <a:p>
            <a:pPr marL="1085850" lvl="2" indent="-171450">
              <a:buFontTx/>
              <a:buChar char="-"/>
            </a:pPr>
            <a:r>
              <a:rPr lang="en-US" baseline="0" dirty="0" smtClean="0"/>
              <a:t>If a journal publishes a letter, this is often highly cited – the citations can be counted in the numerator, but the letter will not be counted in the denominator. </a:t>
            </a:r>
          </a:p>
          <a:p>
            <a:pPr marL="1085850" lvl="2" indent="-171450">
              <a:buFontTx/>
              <a:buChar char="-"/>
            </a:pPr>
            <a:r>
              <a:rPr lang="en-US" baseline="0" dirty="0" smtClean="0"/>
              <a:t>An editor can publish an editorial citing publications in previous years, and these citations will be counted in the Impact Factor numerator even though it is not counted in the denominator.</a:t>
            </a:r>
            <a:endParaRPr lang="en-US" dirty="0"/>
          </a:p>
        </p:txBody>
      </p:sp>
      <p:sp>
        <p:nvSpPr>
          <p:cNvPr id="4" name="Slide Number Placeholder 3"/>
          <p:cNvSpPr>
            <a:spLocks noGrp="1"/>
          </p:cNvSpPr>
          <p:nvPr>
            <p:ph type="sldNum" sz="quarter" idx="10"/>
          </p:nvPr>
        </p:nvSpPr>
        <p:spPr/>
        <p:txBody>
          <a:bodyPr/>
          <a:lstStyle/>
          <a:p>
            <a:fld id="{953AC270-AC5F-3C4A-8BE2-E88211726A7D}" type="slidenum">
              <a:rPr lang="en-US" smtClean="0"/>
              <a:pPr/>
              <a:t>80</a:t>
            </a:fld>
            <a:endParaRPr lang="en-US"/>
          </a:p>
        </p:txBody>
      </p:sp>
    </p:spTree>
    <p:extLst>
      <p:ext uri="{BB962C8B-B14F-4D97-AF65-F5344CB8AC3E}">
        <p14:creationId xmlns="" xmlns:p14="http://schemas.microsoft.com/office/powerpoint/2010/main" val="173803866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Main Title Slide">
    <p:spTree>
      <p:nvGrpSpPr>
        <p:cNvPr id="1" name=""/>
        <p:cNvGrpSpPr/>
        <p:nvPr/>
      </p:nvGrpSpPr>
      <p:grpSpPr>
        <a:xfrm>
          <a:off x="0" y="0"/>
          <a:ext cx="0" cy="0"/>
          <a:chOff x="0" y="0"/>
          <a:chExt cx="0" cy="0"/>
        </a:xfrm>
      </p:grpSpPr>
      <p:sp>
        <p:nvSpPr>
          <p:cNvPr id="11" name="Rectangle 10"/>
          <p:cNvSpPr/>
          <p:nvPr/>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5"/>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6821072" y="1334264"/>
            <a:ext cx="2304488" cy="5096698"/>
          </a:xfrm>
          <a:prstGeom prst="rect">
            <a:avLst/>
          </a:prstGeom>
        </p:spPr>
      </p:pic>
      <p:pic>
        <p:nvPicPr>
          <p:cNvPr id="7" name="Picture 6"/>
          <p:cNvPicPr>
            <a:picLocks noChangeAspect="1"/>
          </p:cNvPicPr>
          <p:nvPr/>
        </p:nvPicPr>
        <p:blipFill rotWithShape="1">
          <a:blip r:embed="rId3" cstate="screen">
            <a:extLst>
              <a:ext uri="{28A0092B-C50C-407E-A947-70E740481C1C}">
                <a14:useLocalDpi xmlns="" xmlns:a14="http://schemas.microsoft.com/office/drawing/2010/main"/>
              </a:ext>
            </a:extLst>
          </a:blip>
          <a:srcRect/>
          <a:stretch/>
        </p:blipFill>
        <p:spPr>
          <a:xfrm>
            <a:off x="6932598" y="1215024"/>
            <a:ext cx="2209588" cy="4836526"/>
          </a:xfrm>
          <a:prstGeom prst="rect">
            <a:avLst/>
          </a:prstGeom>
        </p:spPr>
      </p:pic>
      <p:sp>
        <p:nvSpPr>
          <p:cNvPr id="18" name="Rectangle 17"/>
          <p:cNvSpPr/>
          <p:nvPr/>
        </p:nvSpPr>
        <p:spPr>
          <a:xfrm>
            <a:off x="6842031" y="1215024"/>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7" name="Picture 3" descr="Elsevier_W_Research_Information_1b_aw.eps"/>
          <p:cNvPicPr>
            <a:picLocks/>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7429890" y="2658533"/>
            <a:ext cx="1717200" cy="171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7" hasCustomPrompt="1"/>
          </p:nvPr>
        </p:nvSpPr>
        <p:spPr>
          <a:xfrm>
            <a:off x="257175" y="4709826"/>
            <a:ext cx="5483225" cy="527050"/>
          </a:xfrm>
          <a:prstGeom prst="rect">
            <a:avLst/>
          </a:prstGeom>
        </p:spPr>
        <p:txBody>
          <a:bodyPr>
            <a:normAutofit/>
          </a:bodyPr>
          <a:lstStyle>
            <a:lvl1pPr marL="0" indent="0">
              <a:buNone/>
              <a:defRPr sz="2000"/>
            </a:lvl1pPr>
          </a:lstStyle>
          <a:p>
            <a:pPr lvl="0"/>
            <a:r>
              <a:rPr lang="en-US" dirty="0" smtClean="0"/>
              <a:t>Click to add author’s name and job title</a:t>
            </a:r>
            <a:endParaRPr lang="en-GB" dirty="0"/>
          </a:p>
        </p:txBody>
      </p:sp>
      <p:sp>
        <p:nvSpPr>
          <p:cNvPr id="13" name="Rectangle 12"/>
          <p:cNvSpPr/>
          <p:nvPr/>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7432449" y="2658533"/>
            <a:ext cx="1714500" cy="1714500"/>
          </a:xfrm>
          <a:prstGeom prst="rect">
            <a:avLst/>
          </a:prstGeom>
        </p:spPr>
      </p:pic>
      <p:sp>
        <p:nvSpPr>
          <p:cNvPr id="15" name="Title 1"/>
          <p:cNvSpPr>
            <a:spLocks noGrp="1"/>
          </p:cNvSpPr>
          <p:nvPr>
            <p:ph type="ctrTitle"/>
          </p:nvPr>
        </p:nvSpPr>
        <p:spPr>
          <a:xfrm>
            <a:off x="257174" y="2781300"/>
            <a:ext cx="7032625" cy="1470025"/>
          </a:xfrm>
          <a:prstGeom prst="rect">
            <a:avLst/>
          </a:prstGeom>
        </p:spPr>
        <p:txBody>
          <a:bodyPr anchor="ctr" anchorCtr="0">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pic>
        <p:nvPicPr>
          <p:cNvPr id="2050" name="Picture 2" descr="C:\Users\jamesc\Documents\Product Information\ERI General\Artfile Archive\Product Logos\Product Logos\Solution Suite Wordmarks 151 Orange\Ppt and Web\ELS_RI_Wordmark_151_RGB.png"/>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419099" y="2186256"/>
            <a:ext cx="3453293" cy="26453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3"/>
          <p:cNvPicPr>
            <a:picLocks noChangeAspect="1"/>
          </p:cNvPicPr>
          <p:nvPr/>
        </p:nvPicPr>
        <p:blipFill>
          <a:blip r:embed="rId7" cstate="screen">
            <a:extLst>
              <a:ext uri="{28A0092B-C50C-407E-A947-70E740481C1C}">
                <a14:useLocalDpi xmlns=""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8" cstate="screen">
            <a:extLst>
              <a:ext uri="{28A0092B-C50C-407E-A947-70E740481C1C}">
                <a14:useLocalDpi xmlns=""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9"/>
          <p:cNvSpPr>
            <a:spLocks noGrp="1"/>
          </p:cNvSpPr>
          <p:nvPr>
            <p:ph type="body" sz="quarter" idx="18" hasCustomPrompt="1"/>
          </p:nvPr>
        </p:nvSpPr>
        <p:spPr>
          <a:xfrm>
            <a:off x="257175" y="5303344"/>
            <a:ext cx="3508375" cy="440748"/>
          </a:xfrm>
          <a:prstGeom prst="rect">
            <a:avLst/>
          </a:prstGeom>
        </p:spPr>
        <p:txBody>
          <a:bodyPr/>
          <a:lstStyle>
            <a:lvl1pPr marL="0" indent="0">
              <a:buNone/>
              <a:defRPr sz="1400" b="0"/>
            </a:lvl1pPr>
          </a:lstStyle>
          <a:p>
            <a:pPr lvl="0"/>
            <a:r>
              <a:rPr lang="en-US" dirty="0" smtClean="0"/>
              <a:t>Click to add date</a:t>
            </a:r>
          </a:p>
        </p:txBody>
      </p:sp>
    </p:spTree>
    <p:extLst>
      <p:ext uri="{BB962C8B-B14F-4D97-AF65-F5344CB8AC3E}">
        <p14:creationId xmlns="" xmlns:p14="http://schemas.microsoft.com/office/powerpoint/2010/main" val="40743133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s &amp; Text Content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101600" y="1494886"/>
            <a:ext cx="2806700" cy="2209800"/>
          </a:xfrm>
          <a:prstGeom prst="rect">
            <a:avLst/>
          </a:prstGeom>
        </p:spPr>
        <p:txBody>
          <a:bodyPr/>
          <a:lstStyle/>
          <a:p>
            <a:r>
              <a:rPr lang="en-US" smtClean="0"/>
              <a:t>Click icon to add picture</a:t>
            </a:r>
            <a:endParaRPr lang="en-GB"/>
          </a:p>
        </p:txBody>
      </p:sp>
      <p:sp>
        <p:nvSpPr>
          <p:cNvPr id="10" name="Picture Placeholder 6"/>
          <p:cNvSpPr>
            <a:spLocks noGrp="1"/>
          </p:cNvSpPr>
          <p:nvPr>
            <p:ph type="pic" sz="quarter" idx="12"/>
          </p:nvPr>
        </p:nvSpPr>
        <p:spPr>
          <a:xfrm>
            <a:off x="6076950" y="1494886"/>
            <a:ext cx="2806700" cy="2209800"/>
          </a:xfrm>
          <a:prstGeom prst="rect">
            <a:avLst/>
          </a:prstGeom>
        </p:spPr>
        <p:txBody>
          <a:bodyPr/>
          <a:lstStyle/>
          <a:p>
            <a:r>
              <a:rPr lang="en-US" smtClean="0"/>
              <a:t>Click icon to add picture</a:t>
            </a:r>
            <a:endParaRPr lang="en-GB"/>
          </a:p>
        </p:txBody>
      </p:sp>
      <p:sp>
        <p:nvSpPr>
          <p:cNvPr id="11" name="Picture Placeholder 6"/>
          <p:cNvSpPr>
            <a:spLocks noGrp="1"/>
          </p:cNvSpPr>
          <p:nvPr>
            <p:ph type="pic" sz="quarter" idx="13"/>
          </p:nvPr>
        </p:nvSpPr>
        <p:spPr>
          <a:xfrm>
            <a:off x="3089275" y="1494886"/>
            <a:ext cx="2806700" cy="2209800"/>
          </a:xfrm>
          <a:prstGeom prst="rect">
            <a:avLst/>
          </a:prstGeom>
        </p:spPr>
        <p:txBody>
          <a:bodyPr/>
          <a:lstStyle/>
          <a:p>
            <a:r>
              <a:rPr lang="en-US" smtClean="0"/>
              <a:t>Click icon to add picture</a:t>
            </a:r>
            <a:endParaRPr lang="en-GB"/>
          </a:p>
        </p:txBody>
      </p:sp>
      <p:sp>
        <p:nvSpPr>
          <p:cNvPr id="9" name="Picture Placeholder 8"/>
          <p:cNvSpPr>
            <a:spLocks noGrp="1"/>
          </p:cNvSpPr>
          <p:nvPr>
            <p:ph type="pic" sz="quarter" idx="14"/>
          </p:nvPr>
        </p:nvSpPr>
        <p:spPr>
          <a:xfrm>
            <a:off x="126208" y="3872962"/>
            <a:ext cx="2782092" cy="2235737"/>
          </a:xfrm>
          <a:prstGeom prst="rect">
            <a:avLst/>
          </a:prstGeom>
        </p:spPr>
        <p:txBody>
          <a:bodyPr/>
          <a:lstStyle/>
          <a:p>
            <a:r>
              <a:rPr lang="en-US" smtClean="0"/>
              <a:t>Click icon to add picture</a:t>
            </a:r>
            <a:endParaRPr lang="en-GB"/>
          </a:p>
        </p:txBody>
      </p:sp>
      <p:sp>
        <p:nvSpPr>
          <p:cNvPr id="14" name="Picture Placeholder 8"/>
          <p:cNvSpPr>
            <a:spLocks noGrp="1"/>
          </p:cNvSpPr>
          <p:nvPr>
            <p:ph type="pic" sz="quarter" idx="15"/>
          </p:nvPr>
        </p:nvSpPr>
        <p:spPr>
          <a:xfrm>
            <a:off x="3113883" y="3890421"/>
            <a:ext cx="2782092" cy="2235737"/>
          </a:xfrm>
          <a:prstGeom prst="rect">
            <a:avLst/>
          </a:prstGeom>
        </p:spPr>
        <p:txBody>
          <a:bodyPr/>
          <a:lstStyle/>
          <a:p>
            <a:r>
              <a:rPr lang="en-US" smtClean="0"/>
              <a:t>Click icon to add picture</a:t>
            </a:r>
            <a:endParaRPr lang="en-GB"/>
          </a:p>
        </p:txBody>
      </p:sp>
      <p:sp>
        <p:nvSpPr>
          <p:cNvPr id="16" name="Picture Placeholder 8"/>
          <p:cNvSpPr>
            <a:spLocks noGrp="1"/>
          </p:cNvSpPr>
          <p:nvPr>
            <p:ph type="pic" sz="quarter" idx="16"/>
          </p:nvPr>
        </p:nvSpPr>
        <p:spPr>
          <a:xfrm>
            <a:off x="6076950" y="3890420"/>
            <a:ext cx="2782092" cy="2235737"/>
          </a:xfrm>
          <a:prstGeom prst="rect">
            <a:avLst/>
          </a:prstGeom>
        </p:spPr>
        <p:txBody>
          <a:bodyPr/>
          <a:lstStyle/>
          <a:p>
            <a:r>
              <a:rPr lang="en-US" smtClean="0"/>
              <a:t>Click icon to add picture</a:t>
            </a:r>
            <a:endParaRPr lang="en-GB"/>
          </a:p>
        </p:txBody>
      </p:sp>
      <p:sp>
        <p:nvSpPr>
          <p:cNvPr id="12" name="Text Placeholder 22"/>
          <p:cNvSpPr>
            <a:spLocks noGrp="1"/>
          </p:cNvSpPr>
          <p:nvPr>
            <p:ph type="body" sz="quarter" idx="17"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
        <p:nvSpPr>
          <p:cNvPr id="13" name="Title 1"/>
          <p:cNvSpPr>
            <a:spLocks noGrp="1"/>
          </p:cNvSpPr>
          <p:nvPr>
            <p:ph type="title"/>
          </p:nvPr>
        </p:nvSpPr>
        <p:spPr>
          <a:xfrm>
            <a:off x="457199" y="705204"/>
            <a:ext cx="8238319" cy="418645"/>
          </a:xfrm>
        </p:spPr>
        <p:txBody>
          <a:bodyPr/>
          <a:lstStyle/>
          <a:p>
            <a:r>
              <a:rPr lang="en-US" smtClean="0"/>
              <a:t>Click to edit Master title style</a:t>
            </a:r>
            <a:endParaRPr lang="en-US" dirty="0"/>
          </a:p>
        </p:txBody>
      </p:sp>
    </p:spTree>
    <p:extLst>
      <p:ext uri="{BB962C8B-B14F-4D97-AF65-F5344CB8AC3E}">
        <p14:creationId xmlns="" xmlns:p14="http://schemas.microsoft.com/office/powerpoint/2010/main" val="208625406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Halves Content Slide">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smtClean="0"/>
              <a:t>Click to edit Master title style</a:t>
            </a:r>
            <a:endParaRPr lang="en-US" dirty="0"/>
          </a:p>
        </p:txBody>
      </p:sp>
      <p:sp>
        <p:nvSpPr>
          <p:cNvPr id="6"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Tree>
    <p:extLst>
      <p:ext uri="{BB962C8B-B14F-4D97-AF65-F5344CB8AC3E}">
        <p14:creationId xmlns="" xmlns:p14="http://schemas.microsoft.com/office/powerpoint/2010/main" val="246132257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 Picture Content Slide">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buNone/>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smtClean="0"/>
              <a:t>Click to edit Master title style</a:t>
            </a:r>
            <a:endParaRPr lang="en-US" dirty="0"/>
          </a:p>
        </p:txBody>
      </p:sp>
      <p:sp>
        <p:nvSpPr>
          <p:cNvPr id="7"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Tree>
    <p:extLst>
      <p:ext uri="{BB962C8B-B14F-4D97-AF65-F5344CB8AC3E}">
        <p14:creationId xmlns="" xmlns:p14="http://schemas.microsoft.com/office/powerpoint/2010/main" val="338451533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1 ">
    <p:spTree>
      <p:nvGrpSpPr>
        <p:cNvPr id="1" name=""/>
        <p:cNvGrpSpPr/>
        <p:nvPr/>
      </p:nvGrpSpPr>
      <p:grpSpPr>
        <a:xfrm>
          <a:off x="0" y="0"/>
          <a:ext cx="0" cy="0"/>
          <a:chOff x="0" y="0"/>
          <a:chExt cx="0" cy="0"/>
        </a:xfrm>
      </p:grpSpPr>
      <p:sp>
        <p:nvSpPr>
          <p:cNvPr id="7" name="Rectangle 6"/>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screen">
            <a:extLst>
              <a:ext uri="{28A0092B-C50C-407E-A947-70E740481C1C}">
                <a14:useLocalDpi xmlns="" xmlns:a14="http://schemas.microsoft.com/office/drawing/2010/main"/>
              </a:ext>
            </a:extLst>
          </a:blip>
          <a:srcRect/>
          <a:stretch/>
        </p:blipFill>
        <p:spPr>
          <a:xfrm>
            <a:off x="-1" y="-8313"/>
            <a:ext cx="6924554" cy="6881395"/>
          </a:xfrm>
          <a:prstGeom prst="rect">
            <a:avLst/>
          </a:prstGeom>
        </p:spPr>
      </p:pic>
      <p:sp>
        <p:nvSpPr>
          <p:cNvPr id="8" name="Rectangle 7"/>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7432449" y="2658533"/>
            <a:ext cx="1714500" cy="1714500"/>
          </a:xfrm>
          <a:prstGeom prst="rect">
            <a:avLst/>
          </a:prstGeom>
        </p:spPr>
      </p:pic>
      <p:pic>
        <p:nvPicPr>
          <p:cNvPr id="9" name="Picture 13"/>
          <p:cNvPicPr>
            <a:picLocks noChangeAspect="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 xmlns:p14="http://schemas.microsoft.com/office/powerpoint/2010/main" val="261236569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Rectangle 6"/>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screen">
            <a:extLst>
              <a:ext uri="{28A0092B-C50C-407E-A947-70E740481C1C}">
                <a14:useLocalDpi xmlns="" xmlns:a14="http://schemas.microsoft.com/office/drawing/2010/main"/>
              </a:ext>
            </a:extLst>
          </a:blip>
          <a:srcRect/>
          <a:stretch/>
        </p:blipFill>
        <p:spPr>
          <a:xfrm>
            <a:off x="-17463" y="-8313"/>
            <a:ext cx="6866313" cy="6866313"/>
          </a:xfrm>
          <a:prstGeom prst="rect">
            <a:avLst/>
          </a:prstGeom>
        </p:spPr>
      </p:pic>
      <p:sp>
        <p:nvSpPr>
          <p:cNvPr id="8" name="Rectangle 7"/>
          <p:cNvSpPr/>
          <p:nvPr/>
        </p:nvSpPr>
        <p:spPr>
          <a:xfrm>
            <a:off x="-17462" y="2658533"/>
            <a:ext cx="916146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p:cNvPicPr>
          <p:nvPr/>
        </p:nvPicPr>
        <p:blipFill>
          <a:blip r:embed="rId3" cstate="screen">
            <a:extLst>
              <a:ext uri="{28A0092B-C50C-407E-A947-70E740481C1C}">
                <a14:useLocalDpi xmlns="" xmlns:a14="http://schemas.microsoft.com/office/drawing/2010/main"/>
              </a:ext>
            </a:extLst>
          </a:blip>
          <a:stretch>
            <a:fillRect/>
          </a:stretch>
        </p:blipFill>
        <p:spPr>
          <a:xfrm>
            <a:off x="7444800" y="2658534"/>
            <a:ext cx="1717200" cy="1717200"/>
          </a:xfrm>
          <a:prstGeom prst="rect">
            <a:avLst/>
          </a:prstGeom>
        </p:spPr>
      </p:pic>
      <p:pic>
        <p:nvPicPr>
          <p:cNvPr id="9" name="Picture 13"/>
          <p:cNvPicPr>
            <a:picLocks noChangeAspect="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 xmlns:p14="http://schemas.microsoft.com/office/powerpoint/2010/main" val="162312918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6" name="Rectangle 5"/>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1" y="-8313"/>
            <a:ext cx="6866313" cy="6866313"/>
          </a:xfrm>
          <a:prstGeom prst="rect">
            <a:avLst/>
          </a:prstGeom>
        </p:spPr>
      </p:pic>
      <p:sp>
        <p:nvSpPr>
          <p:cNvPr id="7" name="Rectangle 6"/>
          <p:cNvSpPr/>
          <p:nvPr/>
        </p:nvSpPr>
        <p:spPr>
          <a:xfrm>
            <a:off x="0" y="2659666"/>
            <a:ext cx="917892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7463289" y="2658533"/>
            <a:ext cx="1715633" cy="1715633"/>
          </a:xfrm>
          <a:prstGeom prst="rect">
            <a:avLst/>
          </a:prstGeom>
        </p:spPr>
      </p:pic>
      <p:pic>
        <p:nvPicPr>
          <p:cNvPr id="8" name="Picture 13"/>
          <p:cNvPicPr>
            <a:picLocks noChangeAspect="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 xmlns:p14="http://schemas.microsoft.com/office/powerpoint/2010/main" val="271062438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6" name="Rectangle 5"/>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1" y="-8313"/>
            <a:ext cx="6866313" cy="6866313"/>
          </a:xfrm>
          <a:prstGeom prst="rect">
            <a:avLst/>
          </a:prstGeom>
        </p:spPr>
      </p:pic>
      <p:sp>
        <p:nvSpPr>
          <p:cNvPr id="8" name="Rectangle 7"/>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7429499" y="2658532"/>
            <a:ext cx="1714501" cy="1714501"/>
          </a:xfrm>
          <a:prstGeom prst="rect">
            <a:avLst/>
          </a:prstGeom>
        </p:spPr>
      </p:pic>
      <p:pic>
        <p:nvPicPr>
          <p:cNvPr id="7" name="Picture 13"/>
          <p:cNvPicPr>
            <a:picLocks noChangeAspect="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 xmlns:p14="http://schemas.microsoft.com/office/powerpoint/2010/main" val="301786029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6" name="Rectangle 5"/>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screen">
            <a:extLst>
              <a:ext uri="{28A0092B-C50C-407E-A947-70E740481C1C}">
                <a14:useLocalDpi xmlns="" xmlns:a14="http://schemas.microsoft.com/office/drawing/2010/main"/>
              </a:ext>
            </a:extLst>
          </a:blip>
          <a:srcRect/>
          <a:stretch/>
        </p:blipFill>
        <p:spPr>
          <a:xfrm>
            <a:off x="-1170" y="-8313"/>
            <a:ext cx="6691477" cy="6866313"/>
          </a:xfrm>
          <a:prstGeom prst="rect">
            <a:avLst/>
          </a:prstGeom>
        </p:spPr>
      </p:pic>
      <p:sp>
        <p:nvSpPr>
          <p:cNvPr id="9" name="Rectangle 8"/>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7429500" y="2658533"/>
            <a:ext cx="1714500" cy="1714500"/>
          </a:xfrm>
          <a:prstGeom prst="rect">
            <a:avLst/>
          </a:prstGeom>
        </p:spPr>
      </p:pic>
      <p:pic>
        <p:nvPicPr>
          <p:cNvPr id="7" name="Picture 13"/>
          <p:cNvPicPr>
            <a:picLocks noChangeAspect="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 xmlns:p14="http://schemas.microsoft.com/office/powerpoint/2010/main" val="18142272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6" name="Rectangle 5"/>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1" y="-8313"/>
            <a:ext cx="6866313" cy="6866313"/>
          </a:xfrm>
          <a:prstGeom prst="rect">
            <a:avLst/>
          </a:prstGeom>
        </p:spPr>
      </p:pic>
      <p:sp>
        <p:nvSpPr>
          <p:cNvPr id="11" name="Rectangle 10"/>
          <p:cNvSpPr/>
          <p:nvPr/>
        </p:nvSpPr>
        <p:spPr>
          <a:xfrm>
            <a:off x="0" y="2659500"/>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7448400" y="2660400"/>
            <a:ext cx="1713600" cy="1713600"/>
          </a:xfrm>
          <a:prstGeom prst="rect">
            <a:avLst/>
          </a:prstGeom>
        </p:spPr>
      </p:pic>
      <p:pic>
        <p:nvPicPr>
          <p:cNvPr id="7" name="Picture 13"/>
          <p:cNvPicPr>
            <a:picLocks noChangeAspect="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 xmlns:p14="http://schemas.microsoft.com/office/powerpoint/2010/main" val="122595423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12" name="Rectangle 11"/>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4"/>
          <p:cNvPicPr>
            <a:picLocks noChangeAspect="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6831807" y="1049338"/>
            <a:ext cx="2303462" cy="509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21"/>
          <p:cNvSpPr txBox="1">
            <a:spLocks noChangeArrowheads="1"/>
          </p:cNvSpPr>
          <p:nvPr/>
        </p:nvSpPr>
        <p:spPr bwMode="auto">
          <a:xfrm>
            <a:off x="300038" y="6321425"/>
            <a:ext cx="408908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1400" dirty="0" smtClean="0">
                <a:solidFill>
                  <a:srgbClr val="FF8200"/>
                </a:solidFill>
                <a:latin typeface="NexusSansOT" pitchFamily="-104" charset="0"/>
              </a:rPr>
              <a:t>www.elsevier.com/research-intelligence</a:t>
            </a:r>
            <a:endParaRPr lang="en-US" sz="1400" dirty="0">
              <a:solidFill>
                <a:srgbClr val="53565A"/>
              </a:solidFill>
              <a:latin typeface="NexusSansOT" pitchFamily="-104" charset="0"/>
            </a:endParaRPr>
          </a:p>
        </p:txBody>
      </p:sp>
      <p:sp>
        <p:nvSpPr>
          <p:cNvPr id="21" name="Rectangle 20"/>
          <p:cNvSpPr/>
          <p:nvPr/>
        </p:nvSpPr>
        <p:spPr>
          <a:xfrm>
            <a:off x="6794500" y="1049338"/>
            <a:ext cx="2368154"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End slide</a:t>
            </a:r>
          </a:p>
        </p:txBody>
      </p:sp>
      <p:pic>
        <p:nvPicPr>
          <p:cNvPr id="14" name="Picture 2" descr="C:\Users\jamesc\Documents\Product Information\ERI General\Artfile Archive\Product Logos\Product Logos\Solution Suite Wordmarks 151 Orange\Ppt and Web\ELS_RI_Wordmark_151_RGB.png"/>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419099" y="2186256"/>
            <a:ext cx="3453293" cy="2645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8336056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r>
              <a:rPr lang="en-US" smtClean="0"/>
              <a:t>Click to edit Master title style</a:t>
            </a:r>
            <a:endParaRPr lang="en-US" dirty="0"/>
          </a:p>
        </p:txBody>
      </p:sp>
    </p:spTree>
    <p:extLst>
      <p:ext uri="{BB962C8B-B14F-4D97-AF65-F5344CB8AC3E}">
        <p14:creationId xmlns="" xmlns:p14="http://schemas.microsoft.com/office/powerpoint/2010/main" val="4270929507"/>
      </p:ext>
    </p:extLst>
  </p:cSld>
  <p:clrMapOvr>
    <a:masterClrMapping/>
  </p:clrMapOvr>
  <p:timing>
    <p:tnLst>
      <p:par>
        <p:cTn id="1" dur="indefinite" restart="never" nodeType="tmRoot"/>
      </p:par>
    </p:tn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5867400" cy="6858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143000"/>
            <a:ext cx="8229600" cy="5257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416675"/>
            <a:ext cx="1371600" cy="365125"/>
          </a:xfrm>
          <a:prstGeom prst="rect">
            <a:avLst/>
          </a:prstGeom>
        </p:spPr>
        <p:txBody>
          <a:bodyPr/>
          <a:lstStyle>
            <a:lvl1pPr>
              <a:defRPr/>
            </a:lvl1pPr>
          </a:lstStyle>
          <a:p>
            <a:pPr fontAlgn="auto">
              <a:spcBef>
                <a:spcPts val="0"/>
              </a:spcBef>
              <a:spcAft>
                <a:spcPts val="0"/>
              </a:spcAft>
              <a:defRPr/>
            </a:pPr>
            <a:fld id="{A7DC00CE-0100-4D63-9507-905679C73F63}" type="datetime1">
              <a:rPr lang="en-US">
                <a:solidFill>
                  <a:srgbClr val="53565A"/>
                </a:solidFill>
                <a:latin typeface="Arial"/>
              </a:rPr>
              <a:pPr fontAlgn="auto">
                <a:spcBef>
                  <a:spcPts val="0"/>
                </a:spcBef>
                <a:spcAft>
                  <a:spcPts val="0"/>
                </a:spcAft>
                <a:defRPr/>
              </a:pPr>
              <a:t>11/16/2017</a:t>
            </a:fld>
            <a:endParaRPr lang="en-US">
              <a:solidFill>
                <a:srgbClr val="53565A"/>
              </a:solidFill>
              <a:latin typeface="Arial"/>
            </a:endParaRPr>
          </a:p>
        </p:txBody>
      </p:sp>
      <p:sp>
        <p:nvSpPr>
          <p:cNvPr id="5" name="Footer Placeholder 4"/>
          <p:cNvSpPr>
            <a:spLocks noGrp="1"/>
          </p:cNvSpPr>
          <p:nvPr>
            <p:ph type="ftr" sz="quarter" idx="11"/>
          </p:nvPr>
        </p:nvSpPr>
        <p:spPr>
          <a:xfrm>
            <a:off x="1828800" y="6416675"/>
            <a:ext cx="5486400" cy="365125"/>
          </a:xfrm>
          <a:prstGeom prst="rect">
            <a:avLst/>
          </a:prstGeom>
        </p:spPr>
        <p:txBody>
          <a:bodyPr/>
          <a:lstStyle>
            <a:lvl1pPr>
              <a:defRPr sz="700" b="1"/>
            </a:lvl1pPr>
          </a:lstStyle>
          <a:p>
            <a:pPr fontAlgn="auto">
              <a:spcBef>
                <a:spcPts val="0"/>
              </a:spcBef>
              <a:spcAft>
                <a:spcPts val="0"/>
              </a:spcAft>
              <a:defRPr/>
            </a:pPr>
            <a:r>
              <a:rPr lang="en-US" sz="800">
                <a:solidFill>
                  <a:srgbClr val="53565A"/>
                </a:solidFill>
                <a:latin typeface="Arial"/>
              </a:rPr>
              <a:t>Snowball Metrics Project Partners</a:t>
            </a:r>
            <a:endParaRPr lang="en-US" sz="800" b="0">
              <a:solidFill>
                <a:srgbClr val="53565A"/>
              </a:solidFill>
              <a:latin typeface="Arial"/>
            </a:endParaRPr>
          </a:p>
          <a:p>
            <a:pPr fontAlgn="auto">
              <a:spcBef>
                <a:spcPts val="0"/>
              </a:spcBef>
              <a:spcAft>
                <a:spcPts val="0"/>
              </a:spcAft>
              <a:defRPr/>
            </a:pPr>
            <a:r>
              <a:rPr lang="en-US" b="0">
                <a:solidFill>
                  <a:srgbClr val="53565A"/>
                </a:solidFill>
                <a:latin typeface="Arial"/>
              </a:rPr>
              <a:t>University of Oxford, University College London, University of Cambridge, Imperial Colledge London, University of Bristol, University of Leeds, Queen’s University Belfast, University of St. Andrews, Elsevier  *Ordered according to productivity 2011 (data source: Scopus)</a:t>
            </a:r>
          </a:p>
        </p:txBody>
      </p:sp>
      <p:sp>
        <p:nvSpPr>
          <p:cNvPr id="6" name="Slide Number Placeholder 5"/>
          <p:cNvSpPr>
            <a:spLocks noGrp="1"/>
          </p:cNvSpPr>
          <p:nvPr>
            <p:ph type="sldNum" sz="quarter" idx="12"/>
          </p:nvPr>
        </p:nvSpPr>
        <p:spPr>
          <a:xfrm>
            <a:off x="8548008" y="928"/>
            <a:ext cx="457200" cy="327933"/>
          </a:xfrm>
          <a:prstGeom prst="rect">
            <a:avLst/>
          </a:prstGeom>
        </p:spPr>
        <p:txBody>
          <a:bodyPr/>
          <a:lstStyle>
            <a:lvl1pPr>
              <a:defRPr/>
            </a:lvl1pPr>
          </a:lstStyle>
          <a:p>
            <a:pPr>
              <a:defRPr/>
            </a:pPr>
            <a:fld id="{B475C23E-1427-4651-8D2C-9DE5C77431A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81615457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header 1">
    <p:spTree>
      <p:nvGrpSpPr>
        <p:cNvPr id="1" name=""/>
        <p:cNvGrpSpPr/>
        <p:nvPr/>
      </p:nvGrpSpPr>
      <p:grpSpPr>
        <a:xfrm>
          <a:off x="0" y="0"/>
          <a:ext cx="0" cy="0"/>
          <a:chOff x="0" y="0"/>
          <a:chExt cx="0" cy="0"/>
        </a:xfrm>
      </p:grpSpPr>
      <p:sp>
        <p:nvSpPr>
          <p:cNvPr id="7" name="Rectangle 6"/>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pic>
        <p:nvPicPr>
          <p:cNvPr id="3" name="Picture 2"/>
          <p:cNvPicPr>
            <a:picLocks noChangeAspect="1"/>
          </p:cNvPicPr>
          <p:nvPr userDrawn="1"/>
        </p:nvPicPr>
        <p:blipFill rotWithShape="1">
          <a:blip r:embed="rId2" cstate="screen">
            <a:extLst>
              <a:ext uri="{28A0092B-C50C-407E-A947-70E740481C1C}">
                <a14:useLocalDpi xmlns="" xmlns:a14="http://schemas.microsoft.com/office/drawing/2010/main"/>
              </a:ext>
            </a:extLst>
          </a:blip>
          <a:srcRect/>
          <a:stretch/>
        </p:blipFill>
        <p:spPr>
          <a:xfrm>
            <a:off x="-17463" y="-8313"/>
            <a:ext cx="6866313" cy="6866313"/>
          </a:xfrm>
          <a:prstGeom prst="rect">
            <a:avLst/>
          </a:prstGeom>
        </p:spPr>
      </p:pic>
      <p:sp>
        <p:nvSpPr>
          <p:cNvPr id="8" name="Rectangle 7"/>
          <p:cNvSpPr/>
          <p:nvPr userDrawn="1"/>
        </p:nvSpPr>
        <p:spPr>
          <a:xfrm>
            <a:off x="-17462" y="2658533"/>
            <a:ext cx="916146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pic>
        <p:nvPicPr>
          <p:cNvPr id="14" name="Picture 13"/>
          <p:cNvPicPr>
            <a:picLocks/>
          </p:cNvPicPr>
          <p:nvPr userDrawn="1"/>
        </p:nvPicPr>
        <p:blipFill>
          <a:blip r:embed="rId3" cstate="screen">
            <a:extLst>
              <a:ext uri="{28A0092B-C50C-407E-A947-70E740481C1C}">
                <a14:useLocalDpi xmlns="" xmlns:a14="http://schemas.microsoft.com/office/drawing/2010/main"/>
              </a:ext>
            </a:extLst>
          </a:blip>
          <a:stretch>
            <a:fillRect/>
          </a:stretch>
        </p:blipFill>
        <p:spPr>
          <a:xfrm>
            <a:off x="7444800" y="2658534"/>
            <a:ext cx="1717200" cy="1717200"/>
          </a:xfrm>
          <a:prstGeom prst="rect">
            <a:avLst/>
          </a:prstGeom>
        </p:spPr>
      </p:pic>
      <p:pic>
        <p:nvPicPr>
          <p:cNvPr id="9" name="Picture 13"/>
          <p:cNvPicPr>
            <a:picLocks noChangeAspect="1"/>
          </p:cNvPicPr>
          <p:nvPr userDrawn="1"/>
        </p:nvPicPr>
        <p:blipFill>
          <a:blip r:embed="rId4" cstate="screen">
            <a:extLst>
              <a:ext uri="{28A0092B-C50C-407E-A947-70E740481C1C}">
                <a14:useLocalDpi xmlns=""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5" cstate="screen">
            <a:extLst>
              <a:ext uri="{28A0092B-C50C-407E-A947-70E740481C1C}">
                <a14:useLocalDpi xmlns=""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40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 xmlns:p14="http://schemas.microsoft.com/office/powerpoint/2010/main" val="273313465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ection header 3 ">
    <p:spTree>
      <p:nvGrpSpPr>
        <p:cNvPr id="1" name=""/>
        <p:cNvGrpSpPr/>
        <p:nvPr/>
      </p:nvGrpSpPr>
      <p:grpSpPr>
        <a:xfrm>
          <a:off x="0" y="0"/>
          <a:ext cx="0" cy="0"/>
          <a:chOff x="0" y="0"/>
          <a:chExt cx="0" cy="0"/>
        </a:xfrm>
      </p:grpSpPr>
      <p:sp>
        <p:nvSpPr>
          <p:cNvPr id="7" name="Rectangle 6"/>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4" name="Picture 3"/>
          <p:cNvPicPr>
            <a:picLocks noChangeAspect="1"/>
          </p:cNvPicPr>
          <p:nvPr/>
        </p:nvPicPr>
        <p:blipFill>
          <a:blip r:embed="rId2" cstate="screen">
            <a:extLst>
              <a:ext uri="{28A0092B-C50C-407E-A947-70E740481C1C}">
                <a14:useLocalDpi xmlns="" xmlns:a14="http://schemas.microsoft.com/office/drawing/2010/main" val="0"/>
              </a:ext>
            </a:extLst>
          </a:blip>
          <a:stretch>
            <a:fillRect/>
          </a:stretch>
        </p:blipFill>
        <p:spPr>
          <a:xfrm>
            <a:off x="7432449" y="2658533"/>
            <a:ext cx="1714500" cy="1714500"/>
          </a:xfrm>
          <a:prstGeom prst="rect">
            <a:avLst/>
          </a:prstGeom>
        </p:spPr>
      </p:pic>
      <p:pic>
        <p:nvPicPr>
          <p:cNvPr id="9" name="Picture 13"/>
          <p:cNvPicPr>
            <a:picLocks noChangeAspect="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7317695" y="6438105"/>
            <a:ext cx="1574800"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4" cstate="screen">
            <a:extLst>
              <a:ext uri="{28A0092B-C50C-407E-A947-70E740481C1C}">
                <a14:useLocalDpi xmlns="" xmlns:a14="http://schemas.microsoft.com/office/drawing/2010/main" val="0"/>
              </a:ext>
            </a:extLst>
          </a:blip>
          <a:srcRect/>
          <a:stretch>
            <a:fillRect/>
          </a:stretch>
        </p:blipFill>
        <p:spPr bwMode="auto">
          <a:xfrm>
            <a:off x="8171266" y="223121"/>
            <a:ext cx="648468" cy="716218"/>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40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 xmlns:p14="http://schemas.microsoft.com/office/powerpoint/2010/main" val="2428397456"/>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678455" cy="593559"/>
          </a:xfrm>
          <a:prstGeom prst="rect">
            <a:avLst/>
          </a:prstGeom>
        </p:spPr>
        <p:txBody>
          <a:bodyPr/>
          <a:lstStyle>
            <a:lvl1pPr>
              <a:defRPr sz="2400" b="1"/>
            </a:lvl1pPr>
          </a:lstStyle>
          <a:p>
            <a:r>
              <a:rPr lang="en-US" dirty="0" smtClean="0"/>
              <a:t>Click to edit title</a:t>
            </a:r>
            <a:endParaRPr lang="en-US" dirty="0"/>
          </a:p>
        </p:txBody>
      </p:sp>
      <p:sp>
        <p:nvSpPr>
          <p:cNvPr id="3" name="Text Placeholder 2"/>
          <p:cNvSpPr>
            <a:spLocks noGrp="1"/>
          </p:cNvSpPr>
          <p:nvPr>
            <p:ph type="body" sz="quarter" idx="12"/>
          </p:nvPr>
        </p:nvSpPr>
        <p:spPr>
          <a:xfrm>
            <a:off x="425885" y="1271848"/>
            <a:ext cx="7678455" cy="4729942"/>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832931472"/>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76243"/>
            <a:ext cx="2895600" cy="365125"/>
          </a:xfrm>
          <a:prstGeom prst="rect">
            <a:avLst/>
          </a:prstGeom>
        </p:spPr>
        <p:txBody>
          <a:bodyPr/>
          <a:lstStyle/>
          <a:p>
            <a:pPr defTabSz="457200"/>
            <a:endParaRPr lang="en-US">
              <a:solidFill>
                <a:srgbClr val="53565A"/>
              </a:solidFill>
            </a:endParaRPr>
          </a:p>
        </p:txBody>
      </p:sp>
      <p:sp>
        <p:nvSpPr>
          <p:cNvPr id="6" name="Slide Number Placeholder 5"/>
          <p:cNvSpPr>
            <a:spLocks noGrp="1"/>
          </p:cNvSpPr>
          <p:nvPr>
            <p:ph type="sldNum" sz="quarter" idx="12"/>
          </p:nvPr>
        </p:nvSpPr>
        <p:spPr>
          <a:xfrm>
            <a:off x="8244408" y="6448251"/>
            <a:ext cx="941982" cy="365125"/>
          </a:xfrm>
          <a:prstGeom prst="rect">
            <a:avLst/>
          </a:prstGeom>
        </p:spPr>
        <p:txBody>
          <a:bodyPr/>
          <a:lstStyle/>
          <a:p>
            <a:pPr defTabSz="457200"/>
            <a:fld id="{6FF143CE-B2F2-4E10-8847-F2E300A111D7}" type="slidenum">
              <a:rPr lang="en-US" smtClean="0">
                <a:solidFill>
                  <a:srgbClr val="53565A"/>
                </a:solidFill>
              </a:rPr>
              <a:pPr defTabSz="457200"/>
              <a:t>‹#›</a:t>
            </a:fld>
            <a:endParaRPr lang="en-US">
              <a:solidFill>
                <a:srgbClr val="53565A"/>
              </a:solidFill>
            </a:endParaRPr>
          </a:p>
        </p:txBody>
      </p:sp>
      <p:sp>
        <p:nvSpPr>
          <p:cNvPr id="9" name="Title Placeholder 1"/>
          <p:cNvSpPr>
            <a:spLocks noGrp="1"/>
          </p:cNvSpPr>
          <p:nvPr>
            <p:ph type="title"/>
          </p:nvPr>
        </p:nvSpPr>
        <p:spPr>
          <a:xfrm>
            <a:off x="446856" y="274638"/>
            <a:ext cx="8229600" cy="562074"/>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Tree>
    <p:extLst>
      <p:ext uri="{BB962C8B-B14F-4D97-AF65-F5344CB8AC3E}">
        <p14:creationId xmlns="" xmlns:p14="http://schemas.microsoft.com/office/powerpoint/2010/main" val="393706350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3124200" y="6376243"/>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244408" y="6448251"/>
            <a:ext cx="941982" cy="365125"/>
          </a:xfrm>
          <a:prstGeom prst="rect">
            <a:avLst/>
          </a:prstGeom>
        </p:spPr>
        <p:txBody>
          <a:bodyPr/>
          <a:lstStyle/>
          <a:p>
            <a:fld id="{6FF143CE-B2F2-4E10-8847-F2E300A111D7}" type="slidenum">
              <a:rPr lang="en-US" smtClean="0"/>
              <a:pPr/>
              <a:t>‹#›</a:t>
            </a:fld>
            <a:endParaRPr lang="en-US"/>
          </a:p>
        </p:txBody>
      </p:sp>
    </p:spTree>
    <p:extLst>
      <p:ext uri="{BB962C8B-B14F-4D97-AF65-F5344CB8AC3E}">
        <p14:creationId xmlns="" xmlns:p14="http://schemas.microsoft.com/office/powerpoint/2010/main" val="298919542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xfrm>
            <a:off x="6248400" y="6607175"/>
            <a:ext cx="2743200" cy="228600"/>
          </a:xfrm>
          <a:prstGeom prst="rect">
            <a:avLst/>
          </a:prstGeom>
          <a:ln/>
        </p:spPr>
        <p:txBody>
          <a:bodyPr/>
          <a:lstStyle>
            <a:lvl1pPr>
              <a:defRPr/>
            </a:lvl1pPr>
          </a:lstStyle>
          <a:p>
            <a:pPr>
              <a:defRPr/>
            </a:pPr>
            <a:fld id="{CDCBF1F2-D559-4E91-80F7-657BA84D3603}" type="slidenum">
              <a:rPr lang="en-GB"/>
              <a:pPr>
                <a:defRPr/>
              </a:pPr>
              <a:t>‹#›</a:t>
            </a:fld>
            <a:endParaRPr lang="en-GB"/>
          </a:p>
        </p:txBody>
      </p:sp>
    </p:spTree>
    <p:extLst>
      <p:ext uri="{BB962C8B-B14F-4D97-AF65-F5344CB8AC3E}">
        <p14:creationId xmlns="" xmlns:p14="http://schemas.microsoft.com/office/powerpoint/2010/main" val="22927524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dirty="0" smtClean="0"/>
              <a:t>Title of Slide</a:t>
            </a:r>
            <a:endParaRPr lang="en-US" dirty="0"/>
          </a:p>
        </p:txBody>
      </p:sp>
      <p:sp>
        <p:nvSpPr>
          <p:cNvPr id="5" name="Content Placeholder 1"/>
          <p:cNvSpPr>
            <a:spLocks noGrp="1"/>
          </p:cNvSpPr>
          <p:nvPr>
            <p:ph idx="1"/>
          </p:nvPr>
        </p:nvSpPr>
        <p:spPr>
          <a:xfrm>
            <a:off x="457198" y="1500110"/>
            <a:ext cx="8238319"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Tree>
    <p:extLst>
      <p:ext uri="{BB962C8B-B14F-4D97-AF65-F5344CB8AC3E}">
        <p14:creationId xmlns="" xmlns:p14="http://schemas.microsoft.com/office/powerpoint/2010/main" val="24414825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smtClean="0"/>
              <a:t>Click to edit Master title style</a:t>
            </a:r>
            <a:endParaRPr lang="en-US" dirty="0"/>
          </a:p>
        </p:txBody>
      </p:sp>
      <p:sp>
        <p:nvSpPr>
          <p:cNvPr id="5" name="Content Placeholder 1"/>
          <p:cNvSpPr>
            <a:spLocks noGrp="1"/>
          </p:cNvSpPr>
          <p:nvPr>
            <p:ph idx="1"/>
          </p:nvPr>
        </p:nvSpPr>
        <p:spPr>
          <a:xfrm>
            <a:off x="457198" y="1500110"/>
            <a:ext cx="8238319"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 xmlns:p14="http://schemas.microsoft.com/office/powerpoint/2010/main" val="305066153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b Title Content Slid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solidFill>
                  <a:schemeClr val="accent1"/>
                </a:solidFill>
              </a:defRPr>
            </a:lvl1pPr>
          </a:lstStyle>
          <a:p>
            <a:r>
              <a:rPr lang="en-US" smtClean="0"/>
              <a:t>Click to edit Master title style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53565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53565A"/>
                </a:solidFill>
              </a:defRPr>
            </a:lvl1pPr>
          </a:lstStyle>
          <a:p>
            <a:pPr lvl="0"/>
            <a:r>
              <a:rPr lang="en-US" dirty="0" smtClean="0"/>
              <a:t>Click to edit text</a:t>
            </a:r>
            <a:endParaRPr lang="en-US" dirty="0"/>
          </a:p>
        </p:txBody>
      </p:sp>
      <p:sp>
        <p:nvSpPr>
          <p:cNvPr id="10" name="Content Placeholder 1"/>
          <p:cNvSpPr>
            <a:spLocks noGrp="1"/>
          </p:cNvSpPr>
          <p:nvPr>
            <p:ph idx="17"/>
          </p:nvPr>
        </p:nvSpPr>
        <p:spPr>
          <a:xfrm>
            <a:off x="457198" y="1943072"/>
            <a:ext cx="8238319" cy="3765589"/>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 xmlns:p14="http://schemas.microsoft.com/office/powerpoint/2010/main" val="42392906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ogo on right side">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6400383" y="1390900"/>
            <a:ext cx="2743617" cy="45975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itle 11"/>
          <p:cNvSpPr>
            <a:spLocks noGrp="1"/>
          </p:cNvSpPr>
          <p:nvPr>
            <p:ph type="title" hasCustomPrompt="1"/>
          </p:nvPr>
        </p:nvSpPr>
        <p:spPr>
          <a:xfrm>
            <a:off x="292099" y="497304"/>
            <a:ext cx="8514275" cy="593559"/>
          </a:xfrm>
          <a:prstGeom prst="rect">
            <a:avLst/>
          </a:prstGeom>
        </p:spPr>
        <p:txBody>
          <a:bodyPr/>
          <a:lstStyle>
            <a:lvl1pPr>
              <a:defRPr sz="2400" b="1"/>
            </a:lvl1pPr>
          </a:lstStyle>
          <a:p>
            <a:r>
              <a:rPr lang="en-US" dirty="0" smtClean="0"/>
              <a:t>Click to edit title</a:t>
            </a:r>
            <a:endParaRPr lang="en-US" dirty="0"/>
          </a:p>
        </p:txBody>
      </p:sp>
      <p:sp>
        <p:nvSpPr>
          <p:cNvPr id="11" name="Text Placeholder 13"/>
          <p:cNvSpPr>
            <a:spLocks noGrp="1"/>
          </p:cNvSpPr>
          <p:nvPr>
            <p:ph type="body" sz="quarter" idx="18" hasCustomPrompt="1"/>
          </p:nvPr>
        </p:nvSpPr>
        <p:spPr>
          <a:xfrm>
            <a:off x="292100" y="1279525"/>
            <a:ext cx="5939888" cy="4882124"/>
          </a:xfrm>
          <a:prstGeom prst="rect">
            <a:avLst/>
          </a:prstGeom>
        </p:spPr>
        <p:txBody>
          <a:bodyPr/>
          <a:lstStyle>
            <a:lvl1pPr marL="0" indent="0">
              <a:buNone/>
              <a:defRPr sz="2000" b="0" baseline="0">
                <a:solidFill>
                  <a:srgbClr val="53565A"/>
                </a:solidFill>
              </a:defRPr>
            </a:lvl1pPr>
          </a:lstStyle>
          <a:p>
            <a:pPr lvl="0"/>
            <a:r>
              <a:rPr lang="en-GB" dirty="0" smtClean="0"/>
              <a:t>Click to add summary</a:t>
            </a:r>
            <a:endParaRPr lang="en-GB" dirty="0"/>
          </a:p>
        </p:txBody>
      </p:sp>
    </p:spTree>
    <p:extLst>
      <p:ext uri="{BB962C8B-B14F-4D97-AF65-F5344CB8AC3E}">
        <p14:creationId xmlns="" xmlns:p14="http://schemas.microsoft.com/office/powerpoint/2010/main" val="190472707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aptop photo and text">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0" y="2107801"/>
            <a:ext cx="9144000" cy="4748784"/>
          </a:xfrm>
          <a:prstGeom prst="rect">
            <a:avLst/>
          </a:prstGeom>
        </p:spPr>
      </p:pic>
      <p:sp>
        <p:nvSpPr>
          <p:cNvPr id="3" name="Rectangle 2"/>
          <p:cNvSpPr/>
          <p:nvPr/>
        </p:nvSpPr>
        <p:spPr>
          <a:xfrm>
            <a:off x="4930776" y="2861673"/>
            <a:ext cx="3588384" cy="23126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7" hasCustomPrompt="1"/>
          </p:nvPr>
        </p:nvSpPr>
        <p:spPr>
          <a:xfrm>
            <a:off x="4923692" y="2856398"/>
            <a:ext cx="3582000" cy="2321169"/>
          </a:xfrm>
          <a:prstGeom prst="rect">
            <a:avLst/>
          </a:prstGeom>
          <a:ln>
            <a:solidFill>
              <a:schemeClr val="tx1"/>
            </a:solidFill>
          </a:ln>
        </p:spPr>
        <p:txBody>
          <a:bodyPr/>
          <a:lstStyle>
            <a:lvl1pPr>
              <a:defRPr/>
            </a:lvl1pPr>
          </a:lstStyle>
          <a:p>
            <a:r>
              <a:rPr lang="en-GB" dirty="0" smtClean="0"/>
              <a:t>Screenshot</a:t>
            </a:r>
            <a:endParaRPr lang="en-GB" dirty="0"/>
          </a:p>
        </p:txBody>
      </p:sp>
      <p:sp>
        <p:nvSpPr>
          <p:cNvPr id="12"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smtClean="0"/>
              <a:t>Click to edit Master title style</a:t>
            </a:r>
            <a:endParaRPr lang="en-US" dirty="0"/>
          </a:p>
        </p:txBody>
      </p:sp>
      <p:sp>
        <p:nvSpPr>
          <p:cNvPr id="6"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 xmlns:p14="http://schemas.microsoft.com/office/powerpoint/2010/main" val="163990755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ics &amp; Text Content Slide (grey)">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0" y="1326610"/>
            <a:ext cx="9144000" cy="4938205"/>
          </a:xfrm>
          <a:prstGeom prst="rect">
            <a:avLst/>
          </a:prstGeom>
        </p:spPr>
      </p:pic>
      <p:sp>
        <p:nvSpPr>
          <p:cNvPr id="7" name="Picture Placeholder 6"/>
          <p:cNvSpPr>
            <a:spLocks noGrp="1"/>
          </p:cNvSpPr>
          <p:nvPr>
            <p:ph type="pic" sz="quarter" idx="11"/>
          </p:nvPr>
        </p:nvSpPr>
        <p:spPr>
          <a:xfrm>
            <a:off x="101600" y="1494886"/>
            <a:ext cx="2806700" cy="2209800"/>
          </a:xfrm>
          <a:prstGeom prst="rect">
            <a:avLst/>
          </a:prstGeom>
        </p:spPr>
        <p:txBody>
          <a:bodyPr/>
          <a:lstStyle/>
          <a:p>
            <a:r>
              <a:rPr lang="en-US" smtClean="0"/>
              <a:t>Click icon to add picture</a:t>
            </a:r>
            <a:endParaRPr lang="en-GB"/>
          </a:p>
        </p:txBody>
      </p:sp>
      <p:sp>
        <p:nvSpPr>
          <p:cNvPr id="10" name="Picture Placeholder 6"/>
          <p:cNvSpPr>
            <a:spLocks noGrp="1"/>
          </p:cNvSpPr>
          <p:nvPr>
            <p:ph type="pic" sz="quarter" idx="12"/>
          </p:nvPr>
        </p:nvSpPr>
        <p:spPr>
          <a:xfrm>
            <a:off x="6076950" y="1494886"/>
            <a:ext cx="2806700" cy="2209800"/>
          </a:xfrm>
          <a:prstGeom prst="rect">
            <a:avLst/>
          </a:prstGeom>
        </p:spPr>
        <p:txBody>
          <a:bodyPr/>
          <a:lstStyle/>
          <a:p>
            <a:r>
              <a:rPr lang="en-US" smtClean="0"/>
              <a:t>Click icon to add picture</a:t>
            </a:r>
            <a:endParaRPr lang="en-GB"/>
          </a:p>
        </p:txBody>
      </p:sp>
      <p:sp>
        <p:nvSpPr>
          <p:cNvPr id="11" name="Picture Placeholder 6"/>
          <p:cNvSpPr>
            <a:spLocks noGrp="1"/>
          </p:cNvSpPr>
          <p:nvPr>
            <p:ph type="pic" sz="quarter" idx="13"/>
          </p:nvPr>
        </p:nvSpPr>
        <p:spPr>
          <a:xfrm>
            <a:off x="3089275" y="1494886"/>
            <a:ext cx="2806700" cy="2209800"/>
          </a:xfrm>
          <a:prstGeom prst="rect">
            <a:avLst/>
          </a:prstGeom>
        </p:spPr>
        <p:txBody>
          <a:bodyPr/>
          <a:lstStyle/>
          <a:p>
            <a:r>
              <a:rPr lang="en-US" smtClean="0"/>
              <a:t>Click icon to add picture</a:t>
            </a:r>
            <a:endParaRPr lang="en-GB"/>
          </a:p>
        </p:txBody>
      </p:sp>
      <p:sp>
        <p:nvSpPr>
          <p:cNvPr id="9" name="Picture Placeholder 8"/>
          <p:cNvSpPr>
            <a:spLocks noGrp="1"/>
          </p:cNvSpPr>
          <p:nvPr>
            <p:ph type="pic" sz="quarter" idx="14"/>
          </p:nvPr>
        </p:nvSpPr>
        <p:spPr>
          <a:xfrm>
            <a:off x="126208" y="3872962"/>
            <a:ext cx="2782092" cy="2235737"/>
          </a:xfrm>
          <a:prstGeom prst="rect">
            <a:avLst/>
          </a:prstGeom>
        </p:spPr>
        <p:txBody>
          <a:bodyPr/>
          <a:lstStyle/>
          <a:p>
            <a:r>
              <a:rPr lang="en-US" smtClean="0"/>
              <a:t>Click icon to add picture</a:t>
            </a:r>
            <a:endParaRPr lang="en-GB"/>
          </a:p>
        </p:txBody>
      </p:sp>
      <p:sp>
        <p:nvSpPr>
          <p:cNvPr id="14" name="Picture Placeholder 8"/>
          <p:cNvSpPr>
            <a:spLocks noGrp="1"/>
          </p:cNvSpPr>
          <p:nvPr>
            <p:ph type="pic" sz="quarter" idx="15"/>
          </p:nvPr>
        </p:nvSpPr>
        <p:spPr>
          <a:xfrm>
            <a:off x="3113883" y="3890421"/>
            <a:ext cx="2782092" cy="2235737"/>
          </a:xfrm>
          <a:prstGeom prst="rect">
            <a:avLst/>
          </a:prstGeom>
        </p:spPr>
        <p:txBody>
          <a:bodyPr/>
          <a:lstStyle/>
          <a:p>
            <a:r>
              <a:rPr lang="en-US" smtClean="0"/>
              <a:t>Click icon to add picture</a:t>
            </a:r>
            <a:endParaRPr lang="en-GB"/>
          </a:p>
        </p:txBody>
      </p:sp>
      <p:sp>
        <p:nvSpPr>
          <p:cNvPr id="16" name="Picture Placeholder 8"/>
          <p:cNvSpPr>
            <a:spLocks noGrp="1"/>
          </p:cNvSpPr>
          <p:nvPr>
            <p:ph type="pic" sz="quarter" idx="16"/>
          </p:nvPr>
        </p:nvSpPr>
        <p:spPr>
          <a:xfrm>
            <a:off x="6076950" y="3890420"/>
            <a:ext cx="2782092" cy="2235737"/>
          </a:xfrm>
          <a:prstGeom prst="rect">
            <a:avLst/>
          </a:prstGeom>
        </p:spPr>
        <p:txBody>
          <a:bodyPr/>
          <a:lstStyle/>
          <a:p>
            <a:r>
              <a:rPr lang="en-US" smtClean="0"/>
              <a:t>Click icon to add picture</a:t>
            </a:r>
            <a:endParaRPr lang="en-GB"/>
          </a:p>
        </p:txBody>
      </p:sp>
      <p:sp>
        <p:nvSpPr>
          <p:cNvPr id="12" name="Text Placeholder 22"/>
          <p:cNvSpPr>
            <a:spLocks noGrp="1"/>
          </p:cNvSpPr>
          <p:nvPr>
            <p:ph type="body" sz="quarter" idx="17"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
        <p:nvSpPr>
          <p:cNvPr id="13" name="Title 1"/>
          <p:cNvSpPr>
            <a:spLocks noGrp="1"/>
          </p:cNvSpPr>
          <p:nvPr>
            <p:ph type="title"/>
          </p:nvPr>
        </p:nvSpPr>
        <p:spPr>
          <a:xfrm>
            <a:off x="457199" y="705204"/>
            <a:ext cx="8238319" cy="418645"/>
          </a:xfrm>
        </p:spPr>
        <p:txBody>
          <a:bodyPr/>
          <a:lstStyle/>
          <a:p>
            <a:r>
              <a:rPr lang="en-US" smtClean="0"/>
              <a:t>Click to edit Master title style</a:t>
            </a:r>
            <a:endParaRPr lang="en-US" dirty="0"/>
          </a:p>
        </p:txBody>
      </p:sp>
    </p:spTree>
    <p:extLst>
      <p:ext uri="{BB962C8B-B14F-4D97-AF65-F5344CB8AC3E}">
        <p14:creationId xmlns="" xmlns:p14="http://schemas.microsoft.com/office/powerpoint/2010/main" val="13172379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slide to righ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4643440" y="1508124"/>
            <a:ext cx="4251321" cy="4890132"/>
          </a:xfrm>
          <a:prstGeom prst="rect">
            <a:avLst/>
          </a:prstGeom>
        </p:spPr>
      </p:pic>
      <p:sp>
        <p:nvSpPr>
          <p:cNvPr id="9" name="Picture Placeholder 8"/>
          <p:cNvSpPr>
            <a:spLocks noGrp="1"/>
          </p:cNvSpPr>
          <p:nvPr>
            <p:ph type="pic" sz="quarter" idx="17"/>
          </p:nvPr>
        </p:nvSpPr>
        <p:spPr>
          <a:xfrm>
            <a:off x="4775200" y="1636711"/>
            <a:ext cx="4000500" cy="4619756"/>
          </a:xfrm>
          <a:prstGeom prst="rect">
            <a:avLst/>
          </a:prstGeom>
        </p:spPr>
        <p:txBody>
          <a:bodyPr/>
          <a:lstStyle/>
          <a:p>
            <a:r>
              <a:rPr lang="en-US" smtClean="0"/>
              <a:t>Click icon to add picture</a:t>
            </a:r>
            <a:endParaRPr lang="en-GB" dirty="0"/>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8"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 xmlns:p14="http://schemas.microsoft.com/office/powerpoint/2010/main" val="121165253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 Picture Content Slide (grey)">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0" y="1326610"/>
            <a:ext cx="9144000" cy="4938205"/>
          </a:xfrm>
          <a:prstGeom prst="rect">
            <a:avLst/>
          </a:prstGeom>
        </p:spPr>
      </p:pic>
      <p:sp>
        <p:nvSpPr>
          <p:cNvPr id="6" name="Picture Placeholder 5"/>
          <p:cNvSpPr>
            <a:spLocks noGrp="1"/>
          </p:cNvSpPr>
          <p:nvPr>
            <p:ph type="pic" sz="quarter" idx="11"/>
          </p:nvPr>
        </p:nvSpPr>
        <p:spPr>
          <a:xfrm>
            <a:off x="139700" y="1435100"/>
            <a:ext cx="8839200" cy="4457700"/>
          </a:xfrm>
          <a:prstGeom prst="rect">
            <a:avLst/>
          </a:prstGeom>
        </p:spPr>
        <p:txBody>
          <a:bodyPr/>
          <a:lstStyle/>
          <a:p>
            <a:r>
              <a:rPr lang="en-US" smtClean="0"/>
              <a:t>Click icon to add picture</a:t>
            </a:r>
            <a:endParaRPr lang="en-GB" dirty="0"/>
          </a:p>
        </p:txBody>
      </p:sp>
      <p:sp>
        <p:nvSpPr>
          <p:cNvPr id="5"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
        <p:nvSpPr>
          <p:cNvPr id="7" name="Title 1"/>
          <p:cNvSpPr>
            <a:spLocks noGrp="1"/>
          </p:cNvSpPr>
          <p:nvPr>
            <p:ph type="title"/>
          </p:nvPr>
        </p:nvSpPr>
        <p:spPr>
          <a:xfrm>
            <a:off x="457199" y="705204"/>
            <a:ext cx="8238319" cy="418645"/>
          </a:xfrm>
        </p:spPr>
        <p:txBody>
          <a:bodyPr/>
          <a:lstStyle/>
          <a:p>
            <a:r>
              <a:rPr lang="en-US" smtClean="0"/>
              <a:t>Click to edit Master title style</a:t>
            </a:r>
            <a:endParaRPr lang="en-US" dirty="0"/>
          </a:p>
        </p:txBody>
      </p:sp>
    </p:spTree>
    <p:extLst>
      <p:ext uri="{BB962C8B-B14F-4D97-AF65-F5344CB8AC3E}">
        <p14:creationId xmlns="" xmlns:p14="http://schemas.microsoft.com/office/powerpoint/2010/main" val="212942643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header.jpg"/>
          <p:cNvPicPr>
            <a:picLocks noChangeAspect="1"/>
          </p:cNvPicPr>
          <p:nvPr/>
        </p:nvPicPr>
        <p:blipFill>
          <a:blip r:embed="rId29" cstate="print"/>
          <a:stretch>
            <a:fillRect/>
          </a:stretch>
        </p:blipFill>
        <p:spPr>
          <a:xfrm>
            <a:off x="0" y="0"/>
            <a:ext cx="9144000" cy="375646"/>
          </a:xfrm>
          <a:prstGeom prst="rect">
            <a:avLst/>
          </a:prstGeom>
        </p:spPr>
      </p:pic>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TextBox 7"/>
          <p:cNvSpPr txBox="1"/>
          <p:nvPr/>
        </p:nvSpPr>
        <p:spPr>
          <a:xfrm>
            <a:off x="8316275" y="86049"/>
            <a:ext cx="592667" cy="200055"/>
          </a:xfrm>
          <a:prstGeom prst="rect">
            <a:avLst/>
          </a:prstGeom>
          <a:noFill/>
        </p:spPr>
        <p:txBody>
          <a:bodyPr wrap="square" rtlCol="0">
            <a:spAutoFit/>
          </a:bodyPr>
          <a:lstStyle/>
          <a:p>
            <a:pPr algn="r"/>
            <a:r>
              <a:rPr lang="en-US" sz="700" b="1" dirty="0" smtClean="0">
                <a:solidFill>
                  <a:prstClr val="white"/>
                </a:solidFill>
                <a:cs typeface="Arial" pitchFamily="34" charset="0"/>
              </a:rPr>
              <a:t>|     </a:t>
            </a:r>
            <a:fld id="{0458CB15-4049-3E44-A91F-E9E0F94EC727}" type="slidenum">
              <a:rPr lang="en-US" sz="700" b="1" smtClean="0">
                <a:solidFill>
                  <a:prstClr val="white"/>
                </a:solidFill>
                <a:cs typeface="Arial" pitchFamily="34" charset="0"/>
              </a:rPr>
              <a:pPr algn="r"/>
              <a:t>‹#›</a:t>
            </a:fld>
            <a:endParaRPr lang="en-US" sz="700" b="1" dirty="0" err="1" smtClean="0">
              <a:solidFill>
                <a:prstClr val="white"/>
              </a:solidFill>
              <a:cs typeface="Arial" pitchFamily="34" charset="0"/>
            </a:endParaRPr>
          </a:p>
        </p:txBody>
      </p:sp>
      <p:pic>
        <p:nvPicPr>
          <p:cNvPr id="6" name="Picture 5"/>
          <p:cNvPicPr>
            <a:picLocks noChangeAspect="1"/>
          </p:cNvPicPr>
          <p:nvPr/>
        </p:nvPicPr>
        <p:blipFill>
          <a:blip r:embed="rId30" cstate="screen">
            <a:extLst>
              <a:ext uri="{28A0092B-C50C-407E-A947-70E740481C1C}">
                <a14:useLocalDpi xmlns="" xmlns:a14="http://schemas.microsoft.com/office/drawing/2010/main"/>
              </a:ext>
            </a:extLst>
          </a:blip>
          <a:stretch>
            <a:fillRect/>
          </a:stretch>
        </p:blipFill>
        <p:spPr>
          <a:xfrm rot="10800000" flipH="1" flipV="1">
            <a:off x="6522714" y="117710"/>
            <a:ext cx="1933450" cy="147285"/>
          </a:xfrm>
          <a:prstGeom prst="rect">
            <a:avLst/>
          </a:prstGeom>
        </p:spPr>
      </p:pic>
    </p:spTree>
    <p:extLst>
      <p:ext uri="{BB962C8B-B14F-4D97-AF65-F5344CB8AC3E}">
        <p14:creationId xmlns="" xmlns:p14="http://schemas.microsoft.com/office/powerpoint/2010/main" val="1659547583"/>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 id="2147484044" r:id="rId15"/>
    <p:sldLayoutId id="2147484045" r:id="rId16"/>
    <p:sldLayoutId id="2147484046" r:id="rId17"/>
    <p:sldLayoutId id="2147484047" r:id="rId18"/>
    <p:sldLayoutId id="2147484048" r:id="rId19"/>
    <p:sldLayoutId id="2147484078" r:id="rId20"/>
    <p:sldLayoutId id="2147484079" r:id="rId21"/>
    <p:sldLayoutId id="2147484082" r:id="rId22"/>
    <p:sldLayoutId id="2147484083" r:id="rId23"/>
    <p:sldLayoutId id="2147484084" r:id="rId24"/>
    <p:sldLayoutId id="2147484085" r:id="rId25"/>
    <p:sldLayoutId id="2147484087" r:id="rId26"/>
    <p:sldLayoutId id="2147484089" r:id="rId27"/>
  </p:sldLayoutIdLst>
  <p:timing>
    <p:tnLst>
      <p:par>
        <p:cTn id="1" dur="indefinite" restart="never" nodeType="tmRoot"/>
      </p:par>
    </p:tnLst>
  </p:timing>
  <p:hf hdr="0" ftr="0" dt="0"/>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mailto:BDcontenthelpdesk@elsevier.com" TargetMode="Externa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hyperlink" Target="mailto:BDcontenthelpdesk@elsevier.com" TargetMode="External"/><Relationship Id="rId2" Type="http://schemas.openxmlformats.org/officeDocument/2006/relationships/hyperlink" Target="mailto:S2@Elsevier.com" TargetMode="External"/><Relationship Id="rId1" Type="http://schemas.openxmlformats.org/officeDocument/2006/relationships/slideLayout" Target="../slideLayouts/slideLayout20.xml"/><Relationship Id="rId6" Type="http://schemas.openxmlformats.org/officeDocument/2006/relationships/image" Target="../media/image57.jpeg"/><Relationship Id="rId5" Type="http://schemas.openxmlformats.org/officeDocument/2006/relationships/hyperlink" Target="https://ru.service.elsevier.com/app/overview/scopus/" TargetMode="External"/><Relationship Id="rId4" Type="http://schemas.openxmlformats.org/officeDocument/2006/relationships/hyperlink" Target="http://www.elsevierscience.ru/about/faqs/"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hyperlink" Target="http://blog.scopus.com/posts/scopus-launches-annual-journal-re-evaluation-process-to-maintain-content-quality"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c/ScopusDotCom" TargetMode="External"/><Relationship Id="rId3" Type="http://schemas.openxmlformats.org/officeDocument/2006/relationships/hyperlink" Target="http://blog.scopus.com/" TargetMode="External"/><Relationship Id="rId7" Type="http://schemas.openxmlformats.org/officeDocument/2006/relationships/hyperlink" Target="https://www.linkedin.com/company/scopus-an-eye-on-global-research" TargetMode="External"/><Relationship Id="rId2" Type="http://schemas.openxmlformats.org/officeDocument/2006/relationships/hyperlink" Target="https://www.elsevier.com/solutions/scopus" TargetMode="External"/><Relationship Id="rId1" Type="http://schemas.openxmlformats.org/officeDocument/2006/relationships/slideLayout" Target="../slideLayouts/slideLayout3.xml"/><Relationship Id="rId6" Type="http://schemas.openxmlformats.org/officeDocument/2006/relationships/hyperlink" Target="http://www.facebook.com/elsevierscopus" TargetMode="External"/><Relationship Id="rId5" Type="http://schemas.openxmlformats.org/officeDocument/2006/relationships/hyperlink" Target="http://www.twitter.com/scopus" TargetMode="External"/><Relationship Id="rId4" Type="http://schemas.openxmlformats.org/officeDocument/2006/relationships/hyperlink" Target="https://communications.elsevier.com/webApp/els_doubleOptInWA?do=0&amp;srv=els_scopus&amp;sid=71&amp;uif=0&amp;uvis=3"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chart" Target="../charts/chart1.xml"/><Relationship Id="rId5" Type="http://schemas.openxmlformats.org/officeDocument/2006/relationships/image" Target="../media/image30.pn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www.scopus.com/feedback/author/home.uri#/" TargetMode="External"/><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hyperlink" Target="mailto:ScopusAuthorFeedback@elsevier.com" TargetMode="External"/><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hyperlink" Target="https://www.elsevier.com/__data/assets/pdf_file/0020/53327/scival-metrics-guidebook-v1_01-february2014.pdf" TargetMode="Externa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hyperlink" Target="https://www.elsevier.com/__data/assets/pdf_file/0020/53327/scival-metrics-guidebook-v1_01-february2014.pdf" TargetMode="External"/><Relationship Id="rId2" Type="http://schemas.openxmlformats.org/officeDocument/2006/relationships/image" Target="../media/image102.jpeg"/><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3.xml"/><Relationship Id="rId4" Type="http://schemas.openxmlformats.org/officeDocument/2006/relationships/image" Target="../media/image106.jpeg"/></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6.jpeg"/><Relationship Id="rId12"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44.png"/><Relationship Id="rId1" Type="http://schemas.openxmlformats.org/officeDocument/2006/relationships/slideLayout" Target="../slideLayouts/slideLayout20.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jpeg"/><Relationship Id="rId15" Type="http://schemas.openxmlformats.org/officeDocument/2006/relationships/image" Target="../media/image43.png"/><Relationship Id="rId10" Type="http://schemas.openxmlformats.org/officeDocument/2006/relationships/image" Target="../media/image31.pn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2.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0.xml"/><Relationship Id="rId4" Type="http://schemas.openxmlformats.org/officeDocument/2006/relationships/image" Target="../media/image114.jpeg"/></Relationships>
</file>

<file path=ppt/slides/_rels/slide8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6.xml"/><Relationship Id="rId6" Type="http://schemas.openxmlformats.org/officeDocument/2006/relationships/hyperlink" Target="mailto:a.lutay@elsevier.com" TargetMode="External"/><Relationship Id="rId5" Type="http://schemas.openxmlformats.org/officeDocument/2006/relationships/image" Target="../media/image118.png"/><Relationship Id="rId4" Type="http://schemas.openxmlformats.org/officeDocument/2006/relationships/image" Target="../media/image117.png"/></Relationships>
</file>

<file path=ppt/slides/_rels/slide85.xml.rels><?xml version="1.0" encoding="UTF-8" standalone="yes"?>
<Relationships xmlns="http://schemas.openxmlformats.org/package/2006/relationships"><Relationship Id="rId3" Type="http://schemas.openxmlformats.org/officeDocument/2006/relationships/hyperlink" Target="mailto:a.lutay@elsevier.com" TargetMode="External"/><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hyperlink" Target="mailto:a.lutay@elsevier.com" TargetMode="Externa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hyperlink" Target="mailto:g.yakshonak@elsevier.com" TargetMode="External"/><Relationship Id="rId7" Type="http://schemas.openxmlformats.org/officeDocument/2006/relationships/image" Target="../media/image119.png"/><Relationship Id="rId2" Type="http://schemas.openxmlformats.org/officeDocument/2006/relationships/hyperlink" Target="mailto:a.lutai@elsevier.com" TargetMode="External"/><Relationship Id="rId1" Type="http://schemas.openxmlformats.org/officeDocument/2006/relationships/slideLayout" Target="../slideLayouts/slideLayout5.xml"/><Relationship Id="rId6" Type="http://schemas.openxmlformats.org/officeDocument/2006/relationships/hyperlink" Target="http://www.elsevierscience.ru/" TargetMode="External"/><Relationship Id="rId5" Type="http://schemas.openxmlformats.org/officeDocument/2006/relationships/hyperlink" Target="mailto:y.revyakina@elsevier.com" TargetMode="External"/><Relationship Id="rId4" Type="http://schemas.openxmlformats.org/officeDocument/2006/relationships/hyperlink" Target="mailto:a.loktev@elsevier.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ubtitle 2"/>
          <p:cNvSpPr>
            <a:spLocks noGrp="1"/>
          </p:cNvSpPr>
          <p:nvPr>
            <p:ph type="body" sz="quarter" idx="17"/>
          </p:nvPr>
        </p:nvSpPr>
        <p:spPr>
          <a:xfrm>
            <a:off x="228600" y="4724400"/>
            <a:ext cx="6400800" cy="700374"/>
          </a:xfrm>
        </p:spPr>
        <p:txBody>
          <a:bodyPr>
            <a:noAutofit/>
          </a:bodyPr>
          <a:lstStyle/>
          <a:p>
            <a:pPr eaLnBrk="1" hangingPunct="1"/>
            <a:r>
              <a:rPr lang="ru-RU" sz="1400" dirty="0" smtClean="0"/>
              <a:t>Галина П. </a:t>
            </a:r>
            <a:r>
              <a:rPr lang="ru-RU" sz="1400" dirty="0" err="1" smtClean="0"/>
              <a:t>Якшонок</a:t>
            </a:r>
            <a:r>
              <a:rPr lang="ru-RU" sz="1400" dirty="0" smtClean="0"/>
              <a:t>, консультант по аналитическим решениям </a:t>
            </a:r>
            <a:r>
              <a:rPr lang="en-GB" sz="1400" dirty="0" smtClean="0"/>
              <a:t>Elsevier</a:t>
            </a:r>
          </a:p>
          <a:p>
            <a:endParaRPr lang="en-GB" sz="1400" dirty="0" smtClean="0"/>
          </a:p>
          <a:p>
            <a:pPr eaLnBrk="1" hangingPunct="1"/>
            <a:r>
              <a:rPr lang="ru-RU" sz="1400" dirty="0" smtClean="0"/>
              <a:t>ГПНТБ России, г. Москва</a:t>
            </a:r>
          </a:p>
          <a:p>
            <a:pPr eaLnBrk="1" hangingPunct="1"/>
            <a:r>
              <a:rPr lang="ru-RU" sz="1400" dirty="0" smtClean="0"/>
              <a:t>31 октября 2016</a:t>
            </a:r>
            <a:endParaRPr lang="en-US" sz="1400" dirty="0" smtClean="0"/>
          </a:p>
        </p:txBody>
      </p:sp>
      <p:sp>
        <p:nvSpPr>
          <p:cNvPr id="3074" name="Title 1"/>
          <p:cNvSpPr>
            <a:spLocks noGrp="1"/>
          </p:cNvSpPr>
          <p:nvPr>
            <p:ph type="ctrTitle"/>
          </p:nvPr>
        </p:nvSpPr>
        <p:spPr>
          <a:xfrm>
            <a:off x="228600" y="2971800"/>
            <a:ext cx="7032625" cy="1219200"/>
          </a:xfrm>
        </p:spPr>
        <p:txBody>
          <a:bodyPr/>
          <a:lstStyle/>
          <a:p>
            <a:r>
              <a:rPr lang="ru-RU" sz="3200" dirty="0" smtClean="0"/>
              <a:t>Руководство по сложным вопросам </a:t>
            </a:r>
            <a:r>
              <a:rPr lang="en-GB" sz="3200" dirty="0" smtClean="0"/>
              <a:t>Scopus</a:t>
            </a:r>
            <a:r>
              <a:rPr lang="ru-RU" sz="2400" b="0" dirty="0"/>
              <a:t/>
            </a:r>
            <a:br>
              <a:rPr lang="ru-RU" sz="2400" b="0" dirty="0"/>
            </a:br>
            <a:endParaRPr lang="en-US" sz="23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685800"/>
            <a:ext cx="5867400" cy="685800"/>
          </a:xfrm>
        </p:spPr>
        <p:txBody>
          <a:bodyPr/>
          <a:lstStyle/>
          <a:p>
            <a:r>
              <a:rPr kumimoji="0" lang="ru-RU" altLang="en-US" sz="2800" b="1" dirty="0" smtClean="0"/>
              <a:t>НЕ ПРИНИМАЮТСЯ ЖУРНАЛЫ</a:t>
            </a:r>
          </a:p>
        </p:txBody>
      </p:sp>
      <p:sp>
        <p:nvSpPr>
          <p:cNvPr id="39939" name="Rectangle 3"/>
          <p:cNvSpPr>
            <a:spLocks noGrp="1" noChangeArrowheads="1"/>
          </p:cNvSpPr>
          <p:nvPr>
            <p:ph idx="1"/>
          </p:nvPr>
        </p:nvSpPr>
        <p:spPr>
          <a:xfrm>
            <a:off x="457200" y="1600200"/>
            <a:ext cx="8229600" cy="4876800"/>
          </a:xfrm>
          <a:ln>
            <a:noFill/>
            <a:miter lim="800000"/>
            <a:headEnd/>
            <a:tailEnd/>
          </a:ln>
        </p:spPr>
        <p:txBody>
          <a:bodyPr/>
          <a:lstStyle/>
          <a:p>
            <a:pPr>
              <a:lnSpc>
                <a:spcPct val="90000"/>
              </a:lnSpc>
            </a:pPr>
            <a:r>
              <a:rPr kumimoji="0" lang="ru-RU" altLang="en-US" sz="2400" dirty="0" smtClean="0"/>
              <a:t>печатающие не оригинальные статьи (переводные, информационные (кроме обзоров), рекламные и т.п.);</a:t>
            </a:r>
          </a:p>
          <a:p>
            <a:pPr>
              <a:lnSpc>
                <a:spcPct val="90000"/>
              </a:lnSpc>
            </a:pPr>
            <a:r>
              <a:rPr kumimoji="0" lang="ru-RU" altLang="en-US" sz="2400" dirty="0" smtClean="0"/>
              <a:t>не имеющие </a:t>
            </a:r>
            <a:r>
              <a:rPr kumimoji="0" lang="ru-RU" altLang="en-US" sz="2400" dirty="0" err="1" smtClean="0"/>
              <a:t>пристатейной</a:t>
            </a:r>
            <a:r>
              <a:rPr kumimoji="0" lang="ru-RU" altLang="en-US" sz="2400" dirty="0" smtClean="0"/>
              <a:t> библиографии или имеющие ее в незначительном числе статей;</a:t>
            </a:r>
          </a:p>
          <a:p>
            <a:pPr>
              <a:lnSpc>
                <a:spcPct val="90000"/>
              </a:lnSpc>
            </a:pPr>
            <a:r>
              <a:rPr kumimoji="0" lang="ru-RU" altLang="en-US" sz="2400" dirty="0" smtClean="0"/>
              <a:t>имеющие короткие, неинформативные резюме, на плохом английском языке</a:t>
            </a:r>
          </a:p>
          <a:p>
            <a:pPr>
              <a:lnSpc>
                <a:spcPct val="90000"/>
              </a:lnSpc>
            </a:pPr>
            <a:r>
              <a:rPr kumimoji="0" lang="ru-RU" altLang="en-US" sz="2400" dirty="0" smtClean="0"/>
              <a:t>имеющие производственно-техническую, рекламно-информационную, деловую направленность</a:t>
            </a:r>
            <a:r>
              <a:rPr kumimoji="0" lang="en-US" altLang="en-US" sz="2400" dirty="0" smtClean="0"/>
              <a:t>, </a:t>
            </a:r>
            <a:r>
              <a:rPr kumimoji="0" lang="ru-RU" altLang="en-US" sz="2400" dirty="0" smtClean="0"/>
              <a:t>то есть не научные журналы;</a:t>
            </a:r>
          </a:p>
          <a:p>
            <a:pPr>
              <a:lnSpc>
                <a:spcPct val="90000"/>
              </a:lnSpc>
            </a:pPr>
            <a:r>
              <a:rPr kumimoji="0" lang="ru-RU" altLang="en-US" sz="2400" dirty="0" smtClean="0"/>
              <a:t>выходящие нерегулярно; </a:t>
            </a:r>
          </a:p>
          <a:p>
            <a:pPr>
              <a:lnSpc>
                <a:spcPct val="90000"/>
              </a:lnSpc>
            </a:pPr>
            <a:r>
              <a:rPr kumimoji="0" lang="ru-RU" altLang="en-US" sz="2400" dirty="0" smtClean="0"/>
              <a:t>не имеющие </a:t>
            </a:r>
            <a:r>
              <a:rPr kumimoji="0" lang="en-US" altLang="en-US" sz="2400" dirty="0" smtClean="0"/>
              <a:t>ISSN</a:t>
            </a:r>
            <a:r>
              <a:rPr kumimoji="0" lang="ru-RU" altLang="en-US" sz="2400" dirty="0" smtClean="0"/>
              <a:t>;</a:t>
            </a:r>
          </a:p>
          <a:p>
            <a:pPr>
              <a:lnSpc>
                <a:spcPct val="90000"/>
              </a:lnSpc>
            </a:pPr>
            <a:r>
              <a:rPr kumimoji="0" lang="ru-RU" altLang="en-US" sz="2400" dirty="0" smtClean="0"/>
              <a:t>не имеющие </a:t>
            </a:r>
            <a:r>
              <a:rPr kumimoji="0" lang="en-US" altLang="en-US" sz="2400" dirty="0" smtClean="0"/>
              <a:t> </a:t>
            </a:r>
            <a:r>
              <a:rPr kumimoji="0" lang="ru-RU" altLang="en-US" sz="2400" dirty="0" err="1" smtClean="0"/>
              <a:t>вэб</a:t>
            </a:r>
            <a:r>
              <a:rPr kumimoji="0" lang="ru-RU" altLang="en-US" sz="2400" dirty="0" smtClean="0"/>
              <a:t>-сайтов</a:t>
            </a:r>
          </a:p>
        </p:txBody>
      </p:sp>
      <p:sp>
        <p:nvSpPr>
          <p:cNvPr id="4" name="Subtitle 2"/>
          <p:cNvSpPr txBox="1">
            <a:spLocks/>
          </p:cNvSpPr>
          <p:nvPr/>
        </p:nvSpPr>
        <p:spPr>
          <a:xfrm>
            <a:off x="5410200" y="6157626"/>
            <a:ext cx="3657600" cy="350187"/>
          </a:xfrm>
          <a:prstGeom prst="rect">
            <a:avLst/>
          </a:prstGeom>
        </p:spPr>
        <p:txBody>
          <a:bodyPr>
            <a:noAutofit/>
          </a:bodyPr>
          <a:lst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a:lstStyle>
          <a:p>
            <a:pPr marL="86868" indent="0" algn="r" fontAlgn="auto">
              <a:spcAft>
                <a:spcPts val="0"/>
              </a:spcAft>
              <a:buNone/>
            </a:pPr>
            <a:r>
              <a:rPr lang="ru-RU" sz="1200" i="1" dirty="0" smtClean="0"/>
              <a:t>Источник: из материалов О. В. Кирилловой</a:t>
            </a:r>
            <a:endParaRPr lang="en-US" sz="1200" i="1" dirty="0" smtClean="0"/>
          </a:p>
        </p:txBody>
      </p:sp>
    </p:spTree>
    <p:extLst>
      <p:ext uri="{BB962C8B-B14F-4D97-AF65-F5344CB8AC3E}">
        <p14:creationId xmlns="" xmlns:p14="http://schemas.microsoft.com/office/powerpoint/2010/main" val="40791066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ru-RU" sz="2800" dirty="0"/>
              <a:t>Поиск и анализ </a:t>
            </a:r>
            <a:r>
              <a:rPr lang="ru-RU" sz="2800" dirty="0" smtClean="0"/>
              <a:t>авторитетности журнала и редакторов</a:t>
            </a:r>
            <a:endParaRPr lang="en-US" sz="2800" dirty="0"/>
          </a:p>
        </p:txBody>
      </p:sp>
    </p:spTree>
    <p:extLst>
      <p:ext uri="{BB962C8B-B14F-4D97-AF65-F5344CB8AC3E}">
        <p14:creationId xmlns="" xmlns:p14="http://schemas.microsoft.com/office/powerpoint/2010/main" val="318343886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yakshonakg\Desktop\25-04-2017 15-16-1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44032" y="2549212"/>
            <a:ext cx="8001995" cy="423925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154626" name="Rectangle 2"/>
          <p:cNvSpPr>
            <a:spLocks noChangeArrowheads="1"/>
          </p:cNvSpPr>
          <p:nvPr/>
        </p:nvSpPr>
        <p:spPr bwMode="auto">
          <a:xfrm>
            <a:off x="453574" y="609600"/>
            <a:ext cx="8063309" cy="68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lstStyle/>
          <a:p>
            <a: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000" b="1" dirty="0">
                <a:solidFill>
                  <a:schemeClr val="accent1"/>
                </a:solidFill>
                <a:latin typeface="Arial Bold"/>
                <a:ea typeface="+mj-ea"/>
                <a:cs typeface="Arial Bold"/>
              </a:rPr>
              <a:t>При поиске информации о членах редколлегии воспользуйтесь </a:t>
            </a:r>
            <a:r>
              <a:rPr lang="en-GB" sz="2000" b="1" dirty="0" smtClean="0">
                <a:solidFill>
                  <a:schemeClr val="accent1"/>
                </a:solidFill>
                <a:latin typeface="Arial Bold"/>
                <a:ea typeface="+mj-ea"/>
                <a:cs typeface="Arial Bold"/>
              </a:rPr>
              <a:t>Author Search</a:t>
            </a:r>
            <a:endParaRPr lang="en-GB" sz="2000" b="1" dirty="0">
              <a:solidFill>
                <a:schemeClr val="accent1"/>
              </a:solidFill>
              <a:latin typeface="Arial Bold"/>
              <a:ea typeface="+mj-ea"/>
              <a:cs typeface="Arial Bold"/>
            </a:endParaRPr>
          </a:p>
        </p:txBody>
      </p:sp>
      <p:sp>
        <p:nvSpPr>
          <p:cNvPr id="7" name="Rectangle 5"/>
          <p:cNvSpPr>
            <a:spLocks noChangeArrowheads="1"/>
          </p:cNvSpPr>
          <p:nvPr/>
        </p:nvSpPr>
        <p:spPr bwMode="auto">
          <a:xfrm>
            <a:off x="1676400" y="3644900"/>
            <a:ext cx="762000" cy="431800"/>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159749" name="Rectangle 3"/>
          <p:cNvSpPr>
            <a:spLocks noChangeArrowheads="1"/>
          </p:cNvSpPr>
          <p:nvPr/>
        </p:nvSpPr>
        <p:spPr bwMode="auto">
          <a:xfrm>
            <a:off x="482007" y="1828800"/>
            <a:ext cx="8034876" cy="363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defTabSz="449263" eaLnBrk="0" hangingPunct="0">
              <a:spcBef>
                <a:spcPct val="60000"/>
              </a:spcBef>
              <a:buClr>
                <a:schemeClr val="tx1"/>
              </a:buCl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ru-RU" sz="2000" dirty="0" smtClean="0"/>
              <a:t>17 млн автоматически созданных профилей, с возможностью корректировки</a:t>
            </a:r>
          </a:p>
          <a:p>
            <a:pPr marL="282575" indent="-282575" defTabSz="449263" eaLnBrk="0" hangingPunct="0">
              <a:spcBef>
                <a:spcPct val="60000"/>
              </a:spcBef>
              <a:buClr>
                <a:schemeClr val="tx1"/>
              </a:buClr>
              <a:buFont typeface="Times"/>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ru-RU" sz="2000" dirty="0" smtClean="0"/>
          </a:p>
          <a:p>
            <a:pPr marL="282575" indent="-282575" defTabSz="449263" eaLnBrk="0" hangingPunct="0">
              <a:spcBef>
                <a:spcPct val="60000"/>
              </a:spcBef>
              <a:buClr>
                <a:schemeClr val="tx1"/>
              </a:buClr>
              <a:buFont typeface="Times"/>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ru-RU" sz="2000" dirty="0"/>
          </a:p>
        </p:txBody>
      </p:sp>
      <p:cxnSp>
        <p:nvCxnSpPr>
          <p:cNvPr id="3" name="Straight Connector 2"/>
          <p:cNvCxnSpPr/>
          <p:nvPr/>
        </p:nvCxnSpPr>
        <p:spPr>
          <a:xfrm>
            <a:off x="1155403" y="4600520"/>
            <a:ext cx="104199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Rectangle 5"/>
          <p:cNvSpPr>
            <a:spLocks noChangeArrowheads="1"/>
          </p:cNvSpPr>
          <p:nvPr/>
        </p:nvSpPr>
        <p:spPr bwMode="auto">
          <a:xfrm>
            <a:off x="7754883" y="4882164"/>
            <a:ext cx="762000" cy="431800"/>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 xmlns:p14="http://schemas.microsoft.com/office/powerpoint/2010/main" val="248983095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sers\yakshonakg\Desktop\25-04-2017 15-18-3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1192993"/>
            <a:ext cx="8305800" cy="535939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164868" name="Rectangle 5"/>
          <p:cNvSpPr>
            <a:spLocks noChangeArrowheads="1"/>
          </p:cNvSpPr>
          <p:nvPr/>
        </p:nvSpPr>
        <p:spPr bwMode="auto">
          <a:xfrm>
            <a:off x="496614" y="3573015"/>
            <a:ext cx="3787354" cy="740885"/>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cxnSp>
        <p:nvCxnSpPr>
          <p:cNvPr id="3" name="Straight Connector 2"/>
          <p:cNvCxnSpPr/>
          <p:nvPr/>
        </p:nvCxnSpPr>
        <p:spPr>
          <a:xfrm>
            <a:off x="3048000" y="3717032"/>
            <a:ext cx="1008062"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
        <p:nvSpPr>
          <p:cNvPr id="9" name="Rectangle 5"/>
          <p:cNvSpPr>
            <a:spLocks noChangeArrowheads="1"/>
          </p:cNvSpPr>
          <p:nvPr/>
        </p:nvSpPr>
        <p:spPr bwMode="auto">
          <a:xfrm>
            <a:off x="428297" y="4343400"/>
            <a:ext cx="3022577" cy="228600"/>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ru-RU"/>
          </a:p>
        </p:txBody>
      </p:sp>
      <p:sp>
        <p:nvSpPr>
          <p:cNvPr id="164867" name="Title 1"/>
          <p:cNvSpPr>
            <a:spLocks noGrp="1"/>
          </p:cNvSpPr>
          <p:nvPr>
            <p:ph type="title"/>
          </p:nvPr>
        </p:nvSpPr>
        <p:spPr>
          <a:xfrm>
            <a:off x="424711" y="479425"/>
            <a:ext cx="8278812" cy="685800"/>
          </a:xfrm>
        </p:spPr>
        <p:txBody>
          <a:bodyPr>
            <a:normAutofit/>
          </a:bodyPr>
          <a:lstStyle/>
          <a:p>
            <a:pPr eaLnBrk="1" hangingPunct="1"/>
            <a:r>
              <a:rPr lang="ru-RU" dirty="0" smtClean="0"/>
              <a:t>Профиль автора и анализ научной деятельности</a:t>
            </a:r>
            <a:endParaRPr lang="en-US" dirty="0" smtClean="0"/>
          </a:p>
        </p:txBody>
      </p:sp>
    </p:spTree>
    <p:extLst>
      <p:ext uri="{BB962C8B-B14F-4D97-AF65-F5344CB8AC3E}">
        <p14:creationId xmlns="" xmlns:p14="http://schemas.microsoft.com/office/powerpoint/2010/main" val="356037875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yakshonakg\Desktop\16-03-2017 08-49-2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201" y="942975"/>
            <a:ext cx="8930399" cy="591502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244077" y="2238731"/>
            <a:ext cx="865941" cy="2830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400" dirty="0">
              <a:solidFill>
                <a:schemeClr val="tx1"/>
              </a:solidFill>
            </a:endParaRPr>
          </a:p>
        </p:txBody>
      </p:sp>
      <p:sp>
        <p:nvSpPr>
          <p:cNvPr id="8" name="Rectangle 7"/>
          <p:cNvSpPr/>
          <p:nvPr/>
        </p:nvSpPr>
        <p:spPr>
          <a:xfrm>
            <a:off x="2436019" y="2234397"/>
            <a:ext cx="611981" cy="2873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400" dirty="0">
              <a:solidFill>
                <a:schemeClr val="tx1"/>
              </a:solidFill>
            </a:endParaRPr>
          </a:p>
        </p:txBody>
      </p:sp>
      <p:cxnSp>
        <p:nvCxnSpPr>
          <p:cNvPr id="4" name="Straight Connector 3"/>
          <p:cNvCxnSpPr/>
          <p:nvPr/>
        </p:nvCxnSpPr>
        <p:spPr>
          <a:xfrm>
            <a:off x="4724400" y="4267200"/>
            <a:ext cx="8382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Rounded Rectangle 5"/>
          <p:cNvSpPr/>
          <p:nvPr/>
        </p:nvSpPr>
        <p:spPr>
          <a:xfrm>
            <a:off x="6705600" y="3853653"/>
            <a:ext cx="685800" cy="224631"/>
          </a:xfrm>
          <a:prstGeom prst="roundRect">
            <a:avLst/>
          </a:prstGeom>
          <a:noFill/>
          <a:ln w="57150">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224274" y="457200"/>
            <a:ext cx="8767325" cy="654050"/>
          </a:xfrm>
          <a:prstGeom prst="rect">
            <a:avLst/>
          </a:prstGeom>
        </p:spPr>
        <p:txBody>
          <a:bodyPr rtlCol="0">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pPr fontAlgn="auto">
              <a:spcAft>
                <a:spcPts val="0"/>
              </a:spcAft>
              <a:defRPr/>
            </a:pPr>
            <a:r>
              <a:rPr lang="ru-RU" dirty="0" smtClean="0">
                <a:latin typeface="Arial" pitchFamily="34" charset="0"/>
                <a:cs typeface="Arial" pitchFamily="34" charset="0"/>
              </a:rPr>
              <a:t>Поиск ссылок на журнал в </a:t>
            </a:r>
            <a:r>
              <a:rPr lang="ru-RU" dirty="0" err="1" smtClean="0">
                <a:latin typeface="Arial" pitchFamily="34" charset="0"/>
                <a:cs typeface="Arial" pitchFamily="34" charset="0"/>
              </a:rPr>
              <a:t>пристатейной</a:t>
            </a:r>
            <a:r>
              <a:rPr lang="ru-RU" dirty="0" smtClean="0">
                <a:latin typeface="Arial" pitchFamily="34" charset="0"/>
                <a:cs typeface="Arial" pitchFamily="34" charset="0"/>
              </a:rPr>
              <a:t> литературе (1)</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4163406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yakshonakg\Desktop\16-03-2017 08-53-0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6387" y="992164"/>
            <a:ext cx="8801100" cy="585787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ounded Rectangular Callout 2"/>
          <p:cNvSpPr/>
          <p:nvPr/>
        </p:nvSpPr>
        <p:spPr>
          <a:xfrm>
            <a:off x="598796" y="4267200"/>
            <a:ext cx="4419600" cy="1219200"/>
          </a:xfrm>
          <a:prstGeom prst="wedgeRoundRectCallout">
            <a:avLst>
              <a:gd name="adj1" fmla="val 77936"/>
              <a:gd name="adj2" fmla="val 122095"/>
              <a:gd name="adj3" fmla="val 16667"/>
            </a:avLst>
          </a:prstGeom>
          <a:solidFill>
            <a:schemeClr val="bg1"/>
          </a:solid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dirty="0" smtClean="0">
                <a:solidFill>
                  <a:srgbClr val="FF0000"/>
                </a:solidFill>
              </a:rPr>
              <a:t>Для поиска ссылок на свой журнал проведите поиск по полю </a:t>
            </a:r>
            <a:r>
              <a:rPr lang="en-GB" dirty="0" smtClean="0">
                <a:solidFill>
                  <a:srgbClr val="FF0000"/>
                </a:solidFill>
              </a:rPr>
              <a:t>REFSCRTITLE </a:t>
            </a:r>
            <a:r>
              <a:rPr lang="ru-RU" dirty="0" smtClean="0">
                <a:solidFill>
                  <a:srgbClr val="FF0000"/>
                </a:solidFill>
              </a:rPr>
              <a:t>(заглавие цитируемого источника)</a:t>
            </a:r>
            <a:endParaRPr lang="en-US" dirty="0">
              <a:solidFill>
                <a:srgbClr val="FF0000"/>
              </a:solidFill>
            </a:endParaRPr>
          </a:p>
        </p:txBody>
      </p:sp>
      <p:cxnSp>
        <p:nvCxnSpPr>
          <p:cNvPr id="5" name="Straight Connector 4"/>
          <p:cNvCxnSpPr/>
          <p:nvPr/>
        </p:nvCxnSpPr>
        <p:spPr>
          <a:xfrm>
            <a:off x="571500" y="3048000"/>
            <a:ext cx="4038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475309" y="2102017"/>
            <a:ext cx="611981" cy="2873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400" dirty="0">
              <a:solidFill>
                <a:schemeClr val="tx1"/>
              </a:solidFill>
            </a:endParaRPr>
          </a:p>
        </p:txBody>
      </p:sp>
      <p:sp>
        <p:nvSpPr>
          <p:cNvPr id="9" name="Title 1"/>
          <p:cNvSpPr txBox="1">
            <a:spLocks/>
          </p:cNvSpPr>
          <p:nvPr/>
        </p:nvSpPr>
        <p:spPr>
          <a:xfrm>
            <a:off x="224274" y="457200"/>
            <a:ext cx="8767325" cy="654050"/>
          </a:xfrm>
          <a:prstGeom prst="rect">
            <a:avLst/>
          </a:prstGeom>
        </p:spPr>
        <p:txBody>
          <a:bodyPr rtlCol="0">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pPr fontAlgn="auto">
              <a:spcAft>
                <a:spcPts val="0"/>
              </a:spcAft>
              <a:defRPr/>
            </a:pPr>
            <a:r>
              <a:rPr lang="ru-RU" dirty="0" smtClean="0">
                <a:latin typeface="Arial" pitchFamily="34" charset="0"/>
                <a:cs typeface="Arial" pitchFamily="34" charset="0"/>
              </a:rPr>
              <a:t>Поиск ссылок на журнал в </a:t>
            </a:r>
            <a:r>
              <a:rPr lang="ru-RU" dirty="0" err="1" smtClean="0">
                <a:latin typeface="Arial" pitchFamily="34" charset="0"/>
                <a:cs typeface="Arial" pitchFamily="34" charset="0"/>
              </a:rPr>
              <a:t>пристатейной</a:t>
            </a:r>
            <a:r>
              <a:rPr lang="ru-RU" dirty="0" smtClean="0">
                <a:latin typeface="Arial" pitchFamily="34" charset="0"/>
                <a:cs typeface="Arial" pitchFamily="34" charset="0"/>
              </a:rPr>
              <a:t> литературе (2)</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4002251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yakshonakg\Desktop\16-03-2017 08-57-0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8400" y="1114141"/>
            <a:ext cx="8974493" cy="5677184"/>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 name="Straight Connector 4"/>
          <p:cNvCxnSpPr/>
          <p:nvPr/>
        </p:nvCxnSpPr>
        <p:spPr>
          <a:xfrm>
            <a:off x="6705600" y="1981200"/>
            <a:ext cx="1066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Title 1"/>
          <p:cNvSpPr txBox="1">
            <a:spLocks/>
          </p:cNvSpPr>
          <p:nvPr/>
        </p:nvSpPr>
        <p:spPr>
          <a:xfrm>
            <a:off x="283522" y="460091"/>
            <a:ext cx="8604250" cy="654050"/>
          </a:xfrm>
          <a:prstGeom prst="rect">
            <a:avLst/>
          </a:prstGeom>
        </p:spPr>
        <p:txBody>
          <a:bodyPr rtlCol="0">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pPr fontAlgn="auto">
              <a:spcAft>
                <a:spcPts val="0"/>
              </a:spcAft>
              <a:defRPr/>
            </a:pPr>
            <a:r>
              <a:rPr lang="ru-RU" sz="2800" dirty="0" smtClean="0">
                <a:latin typeface="Arial" pitchFamily="34" charset="0"/>
                <a:cs typeface="Arial" pitchFamily="34" charset="0"/>
              </a:rPr>
              <a:t>Количество результатов при точном </a:t>
            </a:r>
            <a:r>
              <a:rPr lang="en-GB" sz="2800" dirty="0" smtClean="0">
                <a:latin typeface="Arial" pitchFamily="34" charset="0"/>
                <a:cs typeface="Arial" pitchFamily="34" charset="0"/>
              </a:rPr>
              <a:t>{} </a:t>
            </a:r>
            <a:r>
              <a:rPr lang="ru-RU" sz="2800" dirty="0" smtClean="0">
                <a:latin typeface="Arial" pitchFamily="34" charset="0"/>
                <a:cs typeface="Arial" pitchFamily="34" charset="0"/>
              </a:rPr>
              <a:t>поиске</a:t>
            </a:r>
            <a:endParaRPr lang="en-US" sz="2800" dirty="0">
              <a:latin typeface="Arial" pitchFamily="34" charset="0"/>
              <a:cs typeface="Arial" pitchFamily="34" charset="0"/>
            </a:endParaRPr>
          </a:p>
        </p:txBody>
      </p:sp>
    </p:spTree>
    <p:extLst>
      <p:ext uri="{BB962C8B-B14F-4D97-AF65-F5344CB8AC3E}">
        <p14:creationId xmlns="" xmlns:p14="http://schemas.microsoft.com/office/powerpoint/2010/main" val="12320495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yakshonakg\Desktop\16-03-2017 08-58-2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5250" y="1109957"/>
            <a:ext cx="9048750" cy="572415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95250" y="3276600"/>
            <a:ext cx="1524000" cy="1981200"/>
          </a:xfrm>
          <a:prstGeom prst="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691312"/>
            <a:ext cx="8238319" cy="418645"/>
          </a:xfrm>
        </p:spPr>
        <p:txBody>
          <a:bodyPr/>
          <a:lstStyle/>
          <a:p>
            <a:r>
              <a:rPr lang="en-GB" sz="2000" dirty="0" smtClean="0"/>
              <a:t>View secondary documents </a:t>
            </a:r>
            <a:r>
              <a:rPr lang="ru-RU" sz="2000" dirty="0" smtClean="0"/>
              <a:t>позволяет проанализировать найденные ссылки и оценить их отношение к вашему журналу (..или одноименному</a:t>
            </a:r>
            <a:r>
              <a:rPr lang="ru-RU" dirty="0" smtClean="0"/>
              <a:t>)</a:t>
            </a:r>
            <a:endParaRPr lang="en-US" dirty="0"/>
          </a:p>
        </p:txBody>
      </p:sp>
    </p:spTree>
    <p:extLst>
      <p:ext uri="{BB962C8B-B14F-4D97-AF65-F5344CB8AC3E}">
        <p14:creationId xmlns="" xmlns:p14="http://schemas.microsoft.com/office/powerpoint/2010/main" val="252825952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382000" cy="685800"/>
          </a:xfrm>
        </p:spPr>
        <p:txBody>
          <a:bodyPr/>
          <a:lstStyle/>
          <a:p>
            <a:r>
              <a:rPr lang="ru-RU" dirty="0" smtClean="0">
                <a:latin typeface="Arial" pitchFamily="34" charset="0"/>
                <a:cs typeface="Arial" pitchFamily="34" charset="0"/>
              </a:rPr>
              <a:t>Подробнее о включении журнала в </a:t>
            </a:r>
            <a:r>
              <a:rPr lang="en-GB" dirty="0">
                <a:latin typeface="Arial" pitchFamily="34" charset="0"/>
                <a:cs typeface="Arial" pitchFamily="34" charset="0"/>
              </a:rPr>
              <a:t>Scopus: http://www.elsevierscience.ru/info/add-to-scopus/ </a:t>
            </a:r>
            <a:br>
              <a:rPr lang="en-GB" dirty="0">
                <a:latin typeface="Arial" pitchFamily="34" charset="0"/>
                <a:cs typeface="Arial" pitchFamily="34" charset="0"/>
              </a:rPr>
            </a:br>
            <a:endParaRPr lang="en-US" dirty="0"/>
          </a:p>
        </p:txBody>
      </p:sp>
      <p:pic>
        <p:nvPicPr>
          <p:cNvPr id="1026" name="Picture 2" descr="C:\Users\yakshonakg\Desktop\07-10-2015 13-41-4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371600"/>
            <a:ext cx="9144000" cy="52197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9388524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412" y="228600"/>
            <a:ext cx="7620000" cy="685800"/>
          </a:xfrm>
        </p:spPr>
        <p:txBody>
          <a:bodyPr/>
          <a:lstStyle/>
          <a:p>
            <a:r>
              <a:rPr lang="en-US" dirty="0"/>
              <a:t>http://academy.rasep.ru/recommendations</a:t>
            </a:r>
          </a:p>
        </p:txBody>
      </p:sp>
      <p:pic>
        <p:nvPicPr>
          <p:cNvPr id="3074" name="Picture 2" descr="C:\Users\yakshonakg\Desktop\03-10-2016 16-02-4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9155" y="1141162"/>
            <a:ext cx="8510588" cy="5716838"/>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txBox="1">
            <a:spLocks/>
          </p:cNvSpPr>
          <p:nvPr/>
        </p:nvSpPr>
        <p:spPr>
          <a:xfrm>
            <a:off x="2286001" y="3276600"/>
            <a:ext cx="5181600" cy="304800"/>
          </a:xfrm>
          <a:prstGeom prst="rect">
            <a:avLst/>
          </a:prstGeom>
          <a:solidFill>
            <a:schemeClr val="bg1"/>
          </a:solidFill>
        </p:spPr>
        <p:txBody>
          <a:bodyPr rtlCol="0">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pPr fontAlgn="auto">
              <a:spcAft>
                <a:spcPts val="0"/>
              </a:spcAft>
              <a:defRPr/>
            </a:pPr>
            <a:endParaRPr lang="en-US" sz="2800" dirty="0">
              <a:latin typeface="Arial" pitchFamily="34" charset="0"/>
              <a:cs typeface="Arial" pitchFamily="34" charset="0"/>
            </a:endParaRPr>
          </a:p>
        </p:txBody>
      </p:sp>
    </p:spTree>
    <p:extLst>
      <p:ext uri="{BB962C8B-B14F-4D97-AF65-F5344CB8AC3E}">
        <p14:creationId xmlns="" xmlns:p14="http://schemas.microsoft.com/office/powerpoint/2010/main" val="389586807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00038" y="2768138"/>
            <a:ext cx="6938962" cy="1504604"/>
          </a:xfrm>
        </p:spPr>
        <p:txBody>
          <a:bodyPr/>
          <a:lstStyle/>
          <a:p>
            <a:pPr lvl="0"/>
            <a:r>
              <a:rPr lang="ru-RU" sz="2800" dirty="0" smtClean="0"/>
              <a:t>Содержание </a:t>
            </a:r>
            <a:r>
              <a:rPr lang="ru-RU" sz="2800" dirty="0"/>
              <a:t>в </a:t>
            </a:r>
            <a:r>
              <a:rPr lang="en-GB" sz="2800" dirty="0"/>
              <a:t>Scopus</a:t>
            </a:r>
            <a:r>
              <a:rPr lang="ru-RU" sz="2800" dirty="0"/>
              <a:t>: от подготовки до индексации. Корректировка содержания в </a:t>
            </a:r>
            <a:r>
              <a:rPr lang="en-GB" sz="2800" dirty="0" smtClean="0"/>
              <a:t>Scopus</a:t>
            </a:r>
            <a:endParaRPr lang="en-US" dirty="0"/>
          </a:p>
        </p:txBody>
      </p:sp>
    </p:spTree>
    <p:extLst>
      <p:ext uri="{BB962C8B-B14F-4D97-AF65-F5344CB8AC3E}">
        <p14:creationId xmlns="" xmlns:p14="http://schemas.microsoft.com/office/powerpoint/2010/main" val="302633253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2400" y="2743200"/>
            <a:ext cx="7086600" cy="1504604"/>
          </a:xfrm>
        </p:spPr>
        <p:txBody>
          <a:bodyPr/>
          <a:lstStyle/>
          <a:p>
            <a:r>
              <a:rPr lang="ru-RU" sz="3200" dirty="0" smtClean="0"/>
              <a:t>Индексация содержания в </a:t>
            </a:r>
            <a:r>
              <a:rPr lang="en-GB" sz="3200" dirty="0" smtClean="0"/>
              <a:t>Scopus</a:t>
            </a:r>
            <a:endParaRPr lang="en-US" sz="3200" dirty="0"/>
          </a:p>
        </p:txBody>
      </p:sp>
    </p:spTree>
    <p:extLst>
      <p:ext uri="{BB962C8B-B14F-4D97-AF65-F5344CB8AC3E}">
        <p14:creationId xmlns="" xmlns:p14="http://schemas.microsoft.com/office/powerpoint/2010/main" val="84915250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yakshonakg\Desktop\17-10-2017 10-05-2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0" y="1295400"/>
            <a:ext cx="7603396" cy="5362575"/>
          </a:xfrm>
          <a:prstGeom prst="rect">
            <a:avLst/>
          </a:prstGeom>
          <a:noFill/>
          <a:extLst>
            <a:ext uri="{909E8E84-426E-40DD-AFC4-6F175D3DCCD1}">
              <a14:hiddenFill xmlns="" xmlns:a14="http://schemas.microsoft.com/office/drawing/2010/main">
                <a:solidFill>
                  <a:srgbClr val="FFFFFF"/>
                </a:solidFill>
              </a14:hiddenFill>
            </a:ext>
          </a:extLst>
        </p:spPr>
      </p:pic>
      <p:sp>
        <p:nvSpPr>
          <p:cNvPr id="133122" name="Title 1"/>
          <p:cNvSpPr>
            <a:spLocks noGrp="1"/>
          </p:cNvSpPr>
          <p:nvPr>
            <p:ph type="title"/>
          </p:nvPr>
        </p:nvSpPr>
        <p:spPr>
          <a:xfrm>
            <a:off x="533399" y="381000"/>
            <a:ext cx="8334979" cy="685800"/>
          </a:xfrm>
        </p:spPr>
        <p:txBody>
          <a:bodyPr rtlCol="0">
            <a:normAutofit/>
          </a:bodyPr>
          <a:lstStyle/>
          <a:p>
            <a:pPr>
              <a:defRPr/>
            </a:pPr>
            <a:r>
              <a:rPr lang="ru-RU" sz="2400" dirty="0" smtClean="0"/>
              <a:t>Спис</a:t>
            </a:r>
            <a:r>
              <a:rPr lang="ru-RU" dirty="0" smtClean="0"/>
              <a:t>ки журналов</a:t>
            </a:r>
            <a:endParaRPr lang="en-US" sz="2000" dirty="0" smtClean="0"/>
          </a:p>
        </p:txBody>
      </p:sp>
      <p:sp>
        <p:nvSpPr>
          <p:cNvPr id="7" name="Rectangle 7"/>
          <p:cNvSpPr>
            <a:spLocks noChangeArrowheads="1"/>
          </p:cNvSpPr>
          <p:nvPr/>
        </p:nvSpPr>
        <p:spPr bwMode="auto">
          <a:xfrm>
            <a:off x="856112" y="2381772"/>
            <a:ext cx="933450" cy="188913"/>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ru-RU"/>
          </a:p>
        </p:txBody>
      </p:sp>
      <p:sp>
        <p:nvSpPr>
          <p:cNvPr id="3" name="Rectangle 2"/>
          <p:cNvSpPr/>
          <p:nvPr/>
        </p:nvSpPr>
        <p:spPr>
          <a:xfrm>
            <a:off x="2667000" y="3048000"/>
            <a:ext cx="5562600" cy="1143000"/>
          </a:xfrm>
          <a:prstGeom prst="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57010415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p:cNvSpPr>
            <a:spLocks noGrp="1"/>
          </p:cNvSpPr>
          <p:nvPr>
            <p:ph type="title"/>
          </p:nvPr>
        </p:nvSpPr>
        <p:spPr>
          <a:xfrm>
            <a:off x="179278" y="577029"/>
            <a:ext cx="8980488" cy="685800"/>
          </a:xfrm>
        </p:spPr>
        <p:txBody>
          <a:bodyPr rtlCol="0">
            <a:normAutofit fontScale="90000"/>
          </a:bodyPr>
          <a:lstStyle/>
          <a:p>
            <a:pPr eaLnBrk="1" fontAlgn="auto" hangingPunct="1">
              <a:spcAft>
                <a:spcPts val="0"/>
              </a:spcAft>
              <a:defRPr/>
            </a:pPr>
            <a:r>
              <a:rPr lang="ru-RU" sz="2400" dirty="0" smtClean="0"/>
              <a:t>Список журналов, индексируемых </a:t>
            </a:r>
            <a:r>
              <a:rPr lang="en-GB" sz="2400" dirty="0" smtClean="0"/>
              <a:t>Scopus</a:t>
            </a:r>
            <a:r>
              <a:rPr lang="ru-RU" sz="2400" dirty="0" smtClean="0"/>
              <a:t/>
            </a:r>
            <a:br>
              <a:rPr lang="ru-RU" sz="2400" dirty="0" smtClean="0"/>
            </a:br>
            <a:r>
              <a:rPr lang="nl-NL" sz="2400" dirty="0" smtClean="0"/>
              <a:t>http://www.elsevier.com/online-tools/scopus/content-overview</a:t>
            </a:r>
            <a:endParaRPr lang="en-US" sz="2400" dirty="0" smtClean="0"/>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1597356"/>
            <a:ext cx="7010399" cy="4533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8" name="Picture 2" descr="C:\Users\yakshonakg\Desktop\17-10-2017 10-15-1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010400" y="1597356"/>
            <a:ext cx="2104030" cy="45339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4468320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pPr>
              <a:buNone/>
            </a:pPr>
            <a:r>
              <a:rPr lang="en-US" dirty="0" smtClean="0"/>
              <a:t>Advanced search – </a:t>
            </a:r>
            <a:r>
              <a:rPr lang="en-US" dirty="0" err="1" smtClean="0"/>
              <a:t>subjmain</a:t>
            </a:r>
            <a:r>
              <a:rPr lang="en-US" dirty="0" smtClean="0"/>
              <a:t> (3304) - </a:t>
            </a:r>
            <a:endParaRPr lang="ru-RU" dirty="0"/>
          </a:p>
        </p:txBody>
      </p:sp>
      <p:sp>
        <p:nvSpPr>
          <p:cNvPr id="4" name="Номер слайда 3"/>
          <p:cNvSpPr>
            <a:spLocks noGrp="1"/>
          </p:cNvSpPr>
          <p:nvPr>
            <p:ph type="sldNum" sz="quarter" idx="12"/>
          </p:nvPr>
        </p:nvSpPr>
        <p:spPr/>
        <p:txBody>
          <a:bodyPr/>
          <a:lstStyle/>
          <a:p>
            <a:pPr>
              <a:defRPr/>
            </a:pPr>
            <a:fld id="{B475C23E-1427-4651-8D2C-9DE5C77431A0}" type="slidenum">
              <a:rPr lang="en-US" smtClean="0">
                <a:solidFill>
                  <a:srgbClr val="FFFFFF"/>
                </a:solidFill>
              </a:rPr>
              <a:pPr>
                <a:defRPr/>
              </a:pPr>
              <a:t>23</a:t>
            </a:fld>
            <a:endParaRPr lang="en-US">
              <a:solidFill>
                <a:srgbClr val="FFFFFF"/>
              </a:solidFill>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590" y="705204"/>
            <a:ext cx="8238319" cy="418645"/>
          </a:xfrm>
        </p:spPr>
        <p:txBody>
          <a:bodyPr/>
          <a:lstStyle/>
          <a:p>
            <a:r>
              <a:rPr lang="ru-RU" dirty="0" smtClean="0"/>
              <a:t>Процесс сбора и первичной обработки </a:t>
            </a:r>
            <a:br>
              <a:rPr lang="ru-RU" dirty="0" smtClean="0"/>
            </a:br>
            <a:r>
              <a:rPr lang="ru-RU" dirty="0" smtClean="0"/>
              <a:t>данных</a:t>
            </a:r>
            <a:r>
              <a:rPr lang="en-US" dirty="0" smtClean="0"/>
              <a:t> CAR 2.0</a:t>
            </a:r>
            <a:r>
              <a:rPr lang="ru-RU" dirty="0" smtClean="0"/>
              <a:t> – максимально автоматизированный</a:t>
            </a:r>
            <a:endParaRPr lang="en-US" dirty="0"/>
          </a:p>
        </p:txBody>
      </p:sp>
      <p:grpSp>
        <p:nvGrpSpPr>
          <p:cNvPr id="11" name="Group 10"/>
          <p:cNvGrpSpPr/>
          <p:nvPr/>
        </p:nvGrpSpPr>
        <p:grpSpPr>
          <a:xfrm>
            <a:off x="270509" y="2159978"/>
            <a:ext cx="715763" cy="954586"/>
            <a:chOff x="1983475" y="3246228"/>
            <a:chExt cx="914400" cy="1338404"/>
          </a:xfrm>
        </p:grpSpPr>
        <p:sp>
          <p:nvSpPr>
            <p:cNvPr id="4" name="Snip Single Corner Rectangle 3"/>
            <p:cNvSpPr/>
            <p:nvPr/>
          </p:nvSpPr>
          <p:spPr bwMode="auto">
            <a:xfrm>
              <a:off x="1983475" y="3283545"/>
              <a:ext cx="914400" cy="1301087"/>
            </a:xfrm>
            <a:prstGeom prst="snip1Rect">
              <a:avLst/>
            </a:prstGeom>
            <a:solidFill>
              <a:schemeClr val="accent1">
                <a:lumMod val="20000"/>
                <a:lumOff val="80000"/>
              </a:schemeClr>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algn="r" fontAlgn="base">
                <a:lnSpc>
                  <a:spcPct val="130000"/>
                </a:lnSpc>
                <a:spcBef>
                  <a:spcPct val="0"/>
                </a:spcBef>
                <a:spcAft>
                  <a:spcPct val="0"/>
                </a:spcAft>
                <a:buClr>
                  <a:srgbClr val="000000"/>
                </a:buClr>
              </a:pPr>
              <a:endParaRPr lang="en-US" sz="1400">
                <a:latin typeface="Calibri" pitchFamily="34" charset="0"/>
              </a:endParaRPr>
            </a:p>
          </p:txBody>
        </p:sp>
        <p:cxnSp>
          <p:nvCxnSpPr>
            <p:cNvPr id="5" name="Straight Connector 4"/>
            <p:cNvCxnSpPr/>
            <p:nvPr/>
          </p:nvCxnSpPr>
          <p:spPr bwMode="auto">
            <a:xfrm>
              <a:off x="1983475" y="3642937"/>
              <a:ext cx="914400"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6" name="Straight Connector 5"/>
            <p:cNvCxnSpPr/>
            <p:nvPr/>
          </p:nvCxnSpPr>
          <p:spPr bwMode="auto">
            <a:xfrm>
              <a:off x="2121090" y="4277556"/>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7" name="Straight Connector 6"/>
            <p:cNvCxnSpPr/>
            <p:nvPr/>
          </p:nvCxnSpPr>
          <p:spPr bwMode="auto">
            <a:xfrm>
              <a:off x="2121089" y="414335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8" name="Straight Connector 7"/>
            <p:cNvCxnSpPr/>
            <p:nvPr/>
          </p:nvCxnSpPr>
          <p:spPr bwMode="auto">
            <a:xfrm>
              <a:off x="2121090" y="401597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9" name="Straight Connector 8"/>
            <p:cNvCxnSpPr/>
            <p:nvPr/>
          </p:nvCxnSpPr>
          <p:spPr bwMode="auto">
            <a:xfrm>
              <a:off x="2106305" y="3902243"/>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sp>
          <p:nvSpPr>
            <p:cNvPr id="10" name="TextBox 9"/>
            <p:cNvSpPr txBox="1"/>
            <p:nvPr/>
          </p:nvSpPr>
          <p:spPr>
            <a:xfrm>
              <a:off x="2057643" y="3246228"/>
              <a:ext cx="683200" cy="307777"/>
            </a:xfrm>
            <a:prstGeom prst="rect">
              <a:avLst/>
            </a:prstGeom>
            <a:noFill/>
          </p:spPr>
          <p:txBody>
            <a:bodyPr wrap="none" rtlCol="0">
              <a:spAutoFit/>
            </a:bodyPr>
            <a:lstStyle/>
            <a:p>
              <a:r>
                <a:rPr lang="nl-NL" sz="1400" dirty="0" smtClean="0">
                  <a:solidFill>
                    <a:schemeClr val="accent1">
                      <a:lumMod val="75000"/>
                    </a:schemeClr>
                  </a:solidFill>
                </a:rPr>
                <a:t>Article</a:t>
              </a:r>
              <a:endParaRPr lang="en-US" sz="1400" dirty="0">
                <a:solidFill>
                  <a:schemeClr val="accent1">
                    <a:lumMod val="75000"/>
                  </a:schemeClr>
                </a:solidFill>
              </a:endParaRPr>
            </a:p>
          </p:txBody>
        </p:sp>
      </p:grpSp>
      <p:grpSp>
        <p:nvGrpSpPr>
          <p:cNvPr id="12" name="Group 11"/>
          <p:cNvGrpSpPr/>
          <p:nvPr/>
        </p:nvGrpSpPr>
        <p:grpSpPr>
          <a:xfrm>
            <a:off x="422909" y="2312378"/>
            <a:ext cx="715763" cy="954586"/>
            <a:chOff x="1983475" y="3246228"/>
            <a:chExt cx="914400" cy="1338404"/>
          </a:xfrm>
        </p:grpSpPr>
        <p:sp>
          <p:nvSpPr>
            <p:cNvPr id="13" name="Snip Single Corner Rectangle 12"/>
            <p:cNvSpPr/>
            <p:nvPr/>
          </p:nvSpPr>
          <p:spPr bwMode="auto">
            <a:xfrm>
              <a:off x="1983475" y="3283545"/>
              <a:ext cx="914400" cy="1301087"/>
            </a:xfrm>
            <a:prstGeom prst="snip1Rect">
              <a:avLst/>
            </a:prstGeom>
            <a:solidFill>
              <a:schemeClr val="accent1">
                <a:lumMod val="20000"/>
                <a:lumOff val="80000"/>
              </a:schemeClr>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algn="r" fontAlgn="base">
                <a:lnSpc>
                  <a:spcPct val="130000"/>
                </a:lnSpc>
                <a:spcBef>
                  <a:spcPct val="0"/>
                </a:spcBef>
                <a:spcAft>
                  <a:spcPct val="0"/>
                </a:spcAft>
                <a:buClr>
                  <a:srgbClr val="000000"/>
                </a:buClr>
              </a:pPr>
              <a:endParaRPr lang="en-US" sz="1400">
                <a:latin typeface="Calibri" pitchFamily="34" charset="0"/>
              </a:endParaRPr>
            </a:p>
          </p:txBody>
        </p:sp>
        <p:cxnSp>
          <p:nvCxnSpPr>
            <p:cNvPr id="14" name="Straight Connector 13"/>
            <p:cNvCxnSpPr/>
            <p:nvPr/>
          </p:nvCxnSpPr>
          <p:spPr bwMode="auto">
            <a:xfrm>
              <a:off x="1983475" y="3642937"/>
              <a:ext cx="914400"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15" name="Straight Connector 14"/>
            <p:cNvCxnSpPr/>
            <p:nvPr/>
          </p:nvCxnSpPr>
          <p:spPr bwMode="auto">
            <a:xfrm>
              <a:off x="2121090" y="4277556"/>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16" name="Straight Connector 15"/>
            <p:cNvCxnSpPr/>
            <p:nvPr/>
          </p:nvCxnSpPr>
          <p:spPr bwMode="auto">
            <a:xfrm>
              <a:off x="2121089" y="414335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17" name="Straight Connector 16"/>
            <p:cNvCxnSpPr/>
            <p:nvPr/>
          </p:nvCxnSpPr>
          <p:spPr bwMode="auto">
            <a:xfrm>
              <a:off x="2121090" y="401597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18" name="Straight Connector 17"/>
            <p:cNvCxnSpPr/>
            <p:nvPr/>
          </p:nvCxnSpPr>
          <p:spPr bwMode="auto">
            <a:xfrm>
              <a:off x="2106305" y="3902243"/>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sp>
          <p:nvSpPr>
            <p:cNvPr id="19" name="TextBox 18"/>
            <p:cNvSpPr txBox="1"/>
            <p:nvPr/>
          </p:nvSpPr>
          <p:spPr>
            <a:xfrm>
              <a:off x="2057643" y="3246228"/>
              <a:ext cx="683200" cy="307777"/>
            </a:xfrm>
            <a:prstGeom prst="rect">
              <a:avLst/>
            </a:prstGeom>
            <a:noFill/>
          </p:spPr>
          <p:txBody>
            <a:bodyPr wrap="none" rtlCol="0">
              <a:spAutoFit/>
            </a:bodyPr>
            <a:lstStyle/>
            <a:p>
              <a:r>
                <a:rPr lang="nl-NL" sz="1400" dirty="0" smtClean="0">
                  <a:solidFill>
                    <a:schemeClr val="accent1">
                      <a:lumMod val="75000"/>
                    </a:schemeClr>
                  </a:solidFill>
                </a:rPr>
                <a:t>Article</a:t>
              </a:r>
              <a:endParaRPr lang="en-US" sz="1400" dirty="0">
                <a:solidFill>
                  <a:schemeClr val="accent1">
                    <a:lumMod val="75000"/>
                  </a:schemeClr>
                </a:solidFill>
              </a:endParaRPr>
            </a:p>
          </p:txBody>
        </p:sp>
      </p:grpSp>
      <p:grpSp>
        <p:nvGrpSpPr>
          <p:cNvPr id="20" name="Group 19"/>
          <p:cNvGrpSpPr/>
          <p:nvPr/>
        </p:nvGrpSpPr>
        <p:grpSpPr>
          <a:xfrm>
            <a:off x="575309" y="2464778"/>
            <a:ext cx="715763" cy="954586"/>
            <a:chOff x="1983475" y="3246228"/>
            <a:chExt cx="914400" cy="1338404"/>
          </a:xfrm>
        </p:grpSpPr>
        <p:sp>
          <p:nvSpPr>
            <p:cNvPr id="21" name="Snip Single Corner Rectangle 20"/>
            <p:cNvSpPr/>
            <p:nvPr/>
          </p:nvSpPr>
          <p:spPr bwMode="auto">
            <a:xfrm>
              <a:off x="1983475" y="3283545"/>
              <a:ext cx="914400" cy="1301087"/>
            </a:xfrm>
            <a:prstGeom prst="snip1Rect">
              <a:avLst/>
            </a:prstGeom>
            <a:solidFill>
              <a:schemeClr val="accent1">
                <a:lumMod val="20000"/>
                <a:lumOff val="80000"/>
              </a:schemeClr>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algn="r" fontAlgn="base">
                <a:lnSpc>
                  <a:spcPct val="130000"/>
                </a:lnSpc>
                <a:spcBef>
                  <a:spcPct val="0"/>
                </a:spcBef>
                <a:spcAft>
                  <a:spcPct val="0"/>
                </a:spcAft>
                <a:buClr>
                  <a:srgbClr val="000000"/>
                </a:buClr>
              </a:pPr>
              <a:endParaRPr lang="en-US" sz="1400">
                <a:latin typeface="Calibri" pitchFamily="34" charset="0"/>
              </a:endParaRPr>
            </a:p>
          </p:txBody>
        </p:sp>
        <p:cxnSp>
          <p:nvCxnSpPr>
            <p:cNvPr id="22" name="Straight Connector 21"/>
            <p:cNvCxnSpPr/>
            <p:nvPr/>
          </p:nvCxnSpPr>
          <p:spPr bwMode="auto">
            <a:xfrm>
              <a:off x="1983475" y="3642937"/>
              <a:ext cx="914400"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23" name="Straight Connector 22"/>
            <p:cNvCxnSpPr/>
            <p:nvPr/>
          </p:nvCxnSpPr>
          <p:spPr bwMode="auto">
            <a:xfrm>
              <a:off x="2121090" y="4277556"/>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24" name="Straight Connector 23"/>
            <p:cNvCxnSpPr/>
            <p:nvPr/>
          </p:nvCxnSpPr>
          <p:spPr bwMode="auto">
            <a:xfrm>
              <a:off x="2121089" y="414335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25" name="Straight Connector 24"/>
            <p:cNvCxnSpPr/>
            <p:nvPr/>
          </p:nvCxnSpPr>
          <p:spPr bwMode="auto">
            <a:xfrm>
              <a:off x="2121090" y="401597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26" name="Straight Connector 25"/>
            <p:cNvCxnSpPr/>
            <p:nvPr/>
          </p:nvCxnSpPr>
          <p:spPr bwMode="auto">
            <a:xfrm>
              <a:off x="2106305" y="3902243"/>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sp>
          <p:nvSpPr>
            <p:cNvPr id="27" name="TextBox 26"/>
            <p:cNvSpPr txBox="1"/>
            <p:nvPr/>
          </p:nvSpPr>
          <p:spPr>
            <a:xfrm>
              <a:off x="2057643" y="3246228"/>
              <a:ext cx="683200" cy="307777"/>
            </a:xfrm>
            <a:prstGeom prst="rect">
              <a:avLst/>
            </a:prstGeom>
            <a:noFill/>
          </p:spPr>
          <p:txBody>
            <a:bodyPr wrap="none" rtlCol="0">
              <a:spAutoFit/>
            </a:bodyPr>
            <a:lstStyle/>
            <a:p>
              <a:r>
                <a:rPr lang="nl-NL" sz="1400" dirty="0" smtClean="0">
                  <a:solidFill>
                    <a:schemeClr val="accent1">
                      <a:lumMod val="75000"/>
                    </a:schemeClr>
                  </a:solidFill>
                </a:rPr>
                <a:t>Article</a:t>
              </a:r>
              <a:endParaRPr lang="en-US" sz="1400" dirty="0">
                <a:solidFill>
                  <a:schemeClr val="accent1">
                    <a:lumMod val="75000"/>
                  </a:schemeClr>
                </a:solidFill>
              </a:endParaRPr>
            </a:p>
          </p:txBody>
        </p:sp>
      </p:grpSp>
      <p:grpSp>
        <p:nvGrpSpPr>
          <p:cNvPr id="28" name="Group 27"/>
          <p:cNvGrpSpPr/>
          <p:nvPr/>
        </p:nvGrpSpPr>
        <p:grpSpPr>
          <a:xfrm>
            <a:off x="727709" y="2617178"/>
            <a:ext cx="715763" cy="954586"/>
            <a:chOff x="1983475" y="3246228"/>
            <a:chExt cx="914400" cy="1338404"/>
          </a:xfrm>
        </p:grpSpPr>
        <p:sp>
          <p:nvSpPr>
            <p:cNvPr id="29" name="Snip Single Corner Rectangle 28"/>
            <p:cNvSpPr/>
            <p:nvPr/>
          </p:nvSpPr>
          <p:spPr bwMode="auto">
            <a:xfrm>
              <a:off x="1983475" y="3283545"/>
              <a:ext cx="914400" cy="1301087"/>
            </a:xfrm>
            <a:prstGeom prst="snip1Rect">
              <a:avLst/>
            </a:prstGeom>
            <a:solidFill>
              <a:schemeClr val="accent1">
                <a:lumMod val="20000"/>
                <a:lumOff val="80000"/>
              </a:schemeClr>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algn="r" fontAlgn="base">
                <a:lnSpc>
                  <a:spcPct val="130000"/>
                </a:lnSpc>
                <a:spcBef>
                  <a:spcPct val="0"/>
                </a:spcBef>
                <a:spcAft>
                  <a:spcPct val="0"/>
                </a:spcAft>
                <a:buClr>
                  <a:srgbClr val="000000"/>
                </a:buClr>
              </a:pPr>
              <a:endParaRPr lang="en-US" sz="1400">
                <a:latin typeface="Calibri" pitchFamily="34" charset="0"/>
              </a:endParaRPr>
            </a:p>
          </p:txBody>
        </p:sp>
        <p:cxnSp>
          <p:nvCxnSpPr>
            <p:cNvPr id="30" name="Straight Connector 29"/>
            <p:cNvCxnSpPr/>
            <p:nvPr/>
          </p:nvCxnSpPr>
          <p:spPr bwMode="auto">
            <a:xfrm>
              <a:off x="1983475" y="3642937"/>
              <a:ext cx="914400"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31" name="Straight Connector 30"/>
            <p:cNvCxnSpPr/>
            <p:nvPr/>
          </p:nvCxnSpPr>
          <p:spPr bwMode="auto">
            <a:xfrm>
              <a:off x="2121090" y="4277556"/>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32" name="Straight Connector 31"/>
            <p:cNvCxnSpPr/>
            <p:nvPr/>
          </p:nvCxnSpPr>
          <p:spPr bwMode="auto">
            <a:xfrm>
              <a:off x="2121089" y="414335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33" name="Straight Connector 32"/>
            <p:cNvCxnSpPr/>
            <p:nvPr/>
          </p:nvCxnSpPr>
          <p:spPr bwMode="auto">
            <a:xfrm>
              <a:off x="2121090" y="401597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34" name="Straight Connector 33"/>
            <p:cNvCxnSpPr/>
            <p:nvPr/>
          </p:nvCxnSpPr>
          <p:spPr bwMode="auto">
            <a:xfrm>
              <a:off x="2106305" y="3902243"/>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sp>
          <p:nvSpPr>
            <p:cNvPr id="35" name="TextBox 34"/>
            <p:cNvSpPr txBox="1"/>
            <p:nvPr/>
          </p:nvSpPr>
          <p:spPr>
            <a:xfrm>
              <a:off x="2057643" y="3246228"/>
              <a:ext cx="683200" cy="307777"/>
            </a:xfrm>
            <a:prstGeom prst="rect">
              <a:avLst/>
            </a:prstGeom>
            <a:noFill/>
          </p:spPr>
          <p:txBody>
            <a:bodyPr wrap="none" rtlCol="0">
              <a:spAutoFit/>
            </a:bodyPr>
            <a:lstStyle/>
            <a:p>
              <a:r>
                <a:rPr lang="nl-NL" sz="1400" dirty="0" smtClean="0">
                  <a:solidFill>
                    <a:schemeClr val="accent1">
                      <a:lumMod val="75000"/>
                    </a:schemeClr>
                  </a:solidFill>
                </a:rPr>
                <a:t>Article</a:t>
              </a:r>
              <a:endParaRPr lang="en-US" sz="1400" dirty="0">
                <a:solidFill>
                  <a:schemeClr val="accent1">
                    <a:lumMod val="75000"/>
                  </a:schemeClr>
                </a:solidFill>
              </a:endParaRPr>
            </a:p>
          </p:txBody>
        </p:sp>
      </p:grpSp>
      <p:grpSp>
        <p:nvGrpSpPr>
          <p:cNvPr id="36" name="Group 35"/>
          <p:cNvGrpSpPr/>
          <p:nvPr/>
        </p:nvGrpSpPr>
        <p:grpSpPr>
          <a:xfrm>
            <a:off x="880109" y="2769578"/>
            <a:ext cx="715763" cy="954586"/>
            <a:chOff x="1983475" y="3246228"/>
            <a:chExt cx="914400" cy="1338404"/>
          </a:xfrm>
        </p:grpSpPr>
        <p:sp>
          <p:nvSpPr>
            <p:cNvPr id="37" name="Snip Single Corner Rectangle 36"/>
            <p:cNvSpPr/>
            <p:nvPr/>
          </p:nvSpPr>
          <p:spPr bwMode="auto">
            <a:xfrm>
              <a:off x="1983475" y="3283545"/>
              <a:ext cx="914400" cy="1301087"/>
            </a:xfrm>
            <a:prstGeom prst="snip1Rect">
              <a:avLst/>
            </a:prstGeom>
            <a:solidFill>
              <a:schemeClr val="accent1">
                <a:lumMod val="20000"/>
                <a:lumOff val="80000"/>
              </a:schemeClr>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algn="r" fontAlgn="base">
                <a:lnSpc>
                  <a:spcPct val="130000"/>
                </a:lnSpc>
                <a:spcBef>
                  <a:spcPct val="0"/>
                </a:spcBef>
                <a:spcAft>
                  <a:spcPct val="0"/>
                </a:spcAft>
                <a:buClr>
                  <a:srgbClr val="000000"/>
                </a:buClr>
              </a:pPr>
              <a:endParaRPr lang="en-US" sz="1400">
                <a:latin typeface="Calibri" pitchFamily="34" charset="0"/>
              </a:endParaRPr>
            </a:p>
          </p:txBody>
        </p:sp>
        <p:cxnSp>
          <p:nvCxnSpPr>
            <p:cNvPr id="38" name="Straight Connector 37"/>
            <p:cNvCxnSpPr/>
            <p:nvPr/>
          </p:nvCxnSpPr>
          <p:spPr bwMode="auto">
            <a:xfrm>
              <a:off x="1983475" y="3642937"/>
              <a:ext cx="914400"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39" name="Straight Connector 38"/>
            <p:cNvCxnSpPr/>
            <p:nvPr/>
          </p:nvCxnSpPr>
          <p:spPr bwMode="auto">
            <a:xfrm>
              <a:off x="2121090" y="4277556"/>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40" name="Straight Connector 39"/>
            <p:cNvCxnSpPr/>
            <p:nvPr/>
          </p:nvCxnSpPr>
          <p:spPr bwMode="auto">
            <a:xfrm>
              <a:off x="2121089" y="414335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41" name="Straight Connector 40"/>
            <p:cNvCxnSpPr/>
            <p:nvPr/>
          </p:nvCxnSpPr>
          <p:spPr bwMode="auto">
            <a:xfrm>
              <a:off x="2121090" y="401597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42" name="Straight Connector 41"/>
            <p:cNvCxnSpPr/>
            <p:nvPr/>
          </p:nvCxnSpPr>
          <p:spPr bwMode="auto">
            <a:xfrm>
              <a:off x="2106305" y="3902243"/>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sp>
          <p:nvSpPr>
            <p:cNvPr id="43" name="TextBox 42"/>
            <p:cNvSpPr txBox="1"/>
            <p:nvPr/>
          </p:nvSpPr>
          <p:spPr>
            <a:xfrm>
              <a:off x="2057643" y="3246228"/>
              <a:ext cx="683200" cy="307777"/>
            </a:xfrm>
            <a:prstGeom prst="rect">
              <a:avLst/>
            </a:prstGeom>
            <a:noFill/>
          </p:spPr>
          <p:txBody>
            <a:bodyPr wrap="none" rtlCol="0">
              <a:spAutoFit/>
            </a:bodyPr>
            <a:lstStyle/>
            <a:p>
              <a:r>
                <a:rPr lang="nl-NL" sz="1400" dirty="0" smtClean="0">
                  <a:solidFill>
                    <a:schemeClr val="accent1">
                      <a:lumMod val="75000"/>
                    </a:schemeClr>
                  </a:solidFill>
                </a:rPr>
                <a:t>Article</a:t>
              </a:r>
              <a:endParaRPr lang="en-US" sz="1400" dirty="0">
                <a:solidFill>
                  <a:schemeClr val="accent1">
                    <a:lumMod val="75000"/>
                  </a:schemeClr>
                </a:solidFill>
              </a:endParaRPr>
            </a:p>
          </p:txBody>
        </p:sp>
      </p:grpSp>
      <p:grpSp>
        <p:nvGrpSpPr>
          <p:cNvPr id="44" name="Group 43"/>
          <p:cNvGrpSpPr/>
          <p:nvPr/>
        </p:nvGrpSpPr>
        <p:grpSpPr>
          <a:xfrm>
            <a:off x="1032509" y="2921978"/>
            <a:ext cx="715763" cy="954586"/>
            <a:chOff x="1983475" y="3246228"/>
            <a:chExt cx="914400" cy="1338404"/>
          </a:xfrm>
        </p:grpSpPr>
        <p:sp>
          <p:nvSpPr>
            <p:cNvPr id="45" name="Snip Single Corner Rectangle 44"/>
            <p:cNvSpPr/>
            <p:nvPr/>
          </p:nvSpPr>
          <p:spPr bwMode="auto">
            <a:xfrm>
              <a:off x="1983475" y="3283545"/>
              <a:ext cx="914400" cy="1301087"/>
            </a:xfrm>
            <a:prstGeom prst="snip1Rect">
              <a:avLst/>
            </a:prstGeom>
            <a:solidFill>
              <a:schemeClr val="accent1">
                <a:lumMod val="20000"/>
                <a:lumOff val="80000"/>
              </a:schemeClr>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algn="r" fontAlgn="base">
                <a:lnSpc>
                  <a:spcPct val="130000"/>
                </a:lnSpc>
                <a:spcBef>
                  <a:spcPct val="0"/>
                </a:spcBef>
                <a:spcAft>
                  <a:spcPct val="0"/>
                </a:spcAft>
                <a:buClr>
                  <a:srgbClr val="000000"/>
                </a:buClr>
              </a:pPr>
              <a:endParaRPr lang="en-US" sz="1400">
                <a:latin typeface="Calibri" pitchFamily="34" charset="0"/>
              </a:endParaRPr>
            </a:p>
          </p:txBody>
        </p:sp>
        <p:cxnSp>
          <p:nvCxnSpPr>
            <p:cNvPr id="46" name="Straight Connector 45"/>
            <p:cNvCxnSpPr/>
            <p:nvPr/>
          </p:nvCxnSpPr>
          <p:spPr bwMode="auto">
            <a:xfrm>
              <a:off x="1983475" y="3642937"/>
              <a:ext cx="914400"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47" name="Straight Connector 46"/>
            <p:cNvCxnSpPr/>
            <p:nvPr/>
          </p:nvCxnSpPr>
          <p:spPr bwMode="auto">
            <a:xfrm>
              <a:off x="2121090" y="4277556"/>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48" name="Straight Connector 47"/>
            <p:cNvCxnSpPr/>
            <p:nvPr/>
          </p:nvCxnSpPr>
          <p:spPr bwMode="auto">
            <a:xfrm>
              <a:off x="2121089" y="414335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49" name="Straight Connector 48"/>
            <p:cNvCxnSpPr/>
            <p:nvPr/>
          </p:nvCxnSpPr>
          <p:spPr bwMode="auto">
            <a:xfrm>
              <a:off x="2121090" y="401597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50" name="Straight Connector 49"/>
            <p:cNvCxnSpPr/>
            <p:nvPr/>
          </p:nvCxnSpPr>
          <p:spPr bwMode="auto">
            <a:xfrm>
              <a:off x="2106305" y="3902243"/>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sp>
          <p:nvSpPr>
            <p:cNvPr id="51" name="TextBox 50"/>
            <p:cNvSpPr txBox="1"/>
            <p:nvPr/>
          </p:nvSpPr>
          <p:spPr>
            <a:xfrm>
              <a:off x="2057643" y="3246228"/>
              <a:ext cx="683200" cy="307777"/>
            </a:xfrm>
            <a:prstGeom prst="rect">
              <a:avLst/>
            </a:prstGeom>
            <a:noFill/>
          </p:spPr>
          <p:txBody>
            <a:bodyPr wrap="none" rtlCol="0">
              <a:spAutoFit/>
            </a:bodyPr>
            <a:lstStyle/>
            <a:p>
              <a:r>
                <a:rPr lang="nl-NL" sz="1400" dirty="0" smtClean="0">
                  <a:solidFill>
                    <a:schemeClr val="accent1">
                      <a:lumMod val="75000"/>
                    </a:schemeClr>
                  </a:solidFill>
                </a:rPr>
                <a:t>Article</a:t>
              </a:r>
              <a:endParaRPr lang="en-US" sz="1400" dirty="0">
                <a:solidFill>
                  <a:schemeClr val="accent1">
                    <a:lumMod val="75000"/>
                  </a:schemeClr>
                </a:solidFill>
              </a:endParaRPr>
            </a:p>
          </p:txBody>
        </p:sp>
      </p:grpSp>
      <p:grpSp>
        <p:nvGrpSpPr>
          <p:cNvPr id="52" name="Group 51"/>
          <p:cNvGrpSpPr/>
          <p:nvPr/>
        </p:nvGrpSpPr>
        <p:grpSpPr>
          <a:xfrm>
            <a:off x="1184909" y="3074378"/>
            <a:ext cx="715763" cy="954586"/>
            <a:chOff x="1983475" y="3246228"/>
            <a:chExt cx="914400" cy="1338404"/>
          </a:xfrm>
        </p:grpSpPr>
        <p:sp>
          <p:nvSpPr>
            <p:cNvPr id="53" name="Snip Single Corner Rectangle 52"/>
            <p:cNvSpPr/>
            <p:nvPr/>
          </p:nvSpPr>
          <p:spPr bwMode="auto">
            <a:xfrm>
              <a:off x="1983475" y="3283545"/>
              <a:ext cx="914400" cy="1301087"/>
            </a:xfrm>
            <a:prstGeom prst="snip1Rect">
              <a:avLst/>
            </a:prstGeom>
            <a:solidFill>
              <a:schemeClr val="accent1">
                <a:lumMod val="20000"/>
                <a:lumOff val="80000"/>
              </a:schemeClr>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algn="r" fontAlgn="base">
                <a:lnSpc>
                  <a:spcPct val="130000"/>
                </a:lnSpc>
                <a:spcBef>
                  <a:spcPct val="0"/>
                </a:spcBef>
                <a:spcAft>
                  <a:spcPct val="0"/>
                </a:spcAft>
                <a:buClr>
                  <a:srgbClr val="000000"/>
                </a:buClr>
              </a:pPr>
              <a:endParaRPr lang="en-US" sz="1400">
                <a:latin typeface="Calibri" pitchFamily="34" charset="0"/>
              </a:endParaRPr>
            </a:p>
          </p:txBody>
        </p:sp>
        <p:cxnSp>
          <p:nvCxnSpPr>
            <p:cNvPr id="54" name="Straight Connector 53"/>
            <p:cNvCxnSpPr/>
            <p:nvPr/>
          </p:nvCxnSpPr>
          <p:spPr bwMode="auto">
            <a:xfrm>
              <a:off x="1983475" y="3642937"/>
              <a:ext cx="914400"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55" name="Straight Connector 54"/>
            <p:cNvCxnSpPr/>
            <p:nvPr/>
          </p:nvCxnSpPr>
          <p:spPr bwMode="auto">
            <a:xfrm>
              <a:off x="2121090" y="4277556"/>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56" name="Straight Connector 55"/>
            <p:cNvCxnSpPr/>
            <p:nvPr/>
          </p:nvCxnSpPr>
          <p:spPr bwMode="auto">
            <a:xfrm>
              <a:off x="2121089" y="414335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57" name="Straight Connector 56"/>
            <p:cNvCxnSpPr/>
            <p:nvPr/>
          </p:nvCxnSpPr>
          <p:spPr bwMode="auto">
            <a:xfrm>
              <a:off x="2121090" y="401597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58" name="Straight Connector 57"/>
            <p:cNvCxnSpPr/>
            <p:nvPr/>
          </p:nvCxnSpPr>
          <p:spPr bwMode="auto">
            <a:xfrm>
              <a:off x="2106305" y="3902243"/>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sp>
          <p:nvSpPr>
            <p:cNvPr id="59" name="TextBox 58"/>
            <p:cNvSpPr txBox="1"/>
            <p:nvPr/>
          </p:nvSpPr>
          <p:spPr>
            <a:xfrm>
              <a:off x="2057643" y="3246228"/>
              <a:ext cx="683200" cy="307777"/>
            </a:xfrm>
            <a:prstGeom prst="rect">
              <a:avLst/>
            </a:prstGeom>
            <a:noFill/>
          </p:spPr>
          <p:txBody>
            <a:bodyPr wrap="none" rtlCol="0">
              <a:spAutoFit/>
            </a:bodyPr>
            <a:lstStyle/>
            <a:p>
              <a:r>
                <a:rPr lang="nl-NL" sz="1400" dirty="0" smtClean="0">
                  <a:solidFill>
                    <a:schemeClr val="accent1">
                      <a:lumMod val="75000"/>
                    </a:schemeClr>
                  </a:solidFill>
                </a:rPr>
                <a:t>Article</a:t>
              </a:r>
              <a:endParaRPr lang="en-US" sz="1400" dirty="0">
                <a:solidFill>
                  <a:schemeClr val="accent1">
                    <a:lumMod val="75000"/>
                  </a:schemeClr>
                </a:solidFill>
              </a:endParaRPr>
            </a:p>
          </p:txBody>
        </p:sp>
      </p:grpSp>
      <p:grpSp>
        <p:nvGrpSpPr>
          <p:cNvPr id="60" name="Group 59"/>
          <p:cNvGrpSpPr/>
          <p:nvPr/>
        </p:nvGrpSpPr>
        <p:grpSpPr>
          <a:xfrm>
            <a:off x="64811" y="2621557"/>
            <a:ext cx="715763" cy="954586"/>
            <a:chOff x="1983475" y="3246228"/>
            <a:chExt cx="914400" cy="1338404"/>
          </a:xfrm>
        </p:grpSpPr>
        <p:sp>
          <p:nvSpPr>
            <p:cNvPr id="61" name="Snip Single Corner Rectangle 60"/>
            <p:cNvSpPr/>
            <p:nvPr/>
          </p:nvSpPr>
          <p:spPr bwMode="auto">
            <a:xfrm>
              <a:off x="1983475" y="3283545"/>
              <a:ext cx="914400" cy="1301087"/>
            </a:xfrm>
            <a:prstGeom prst="snip1Rect">
              <a:avLst/>
            </a:prstGeom>
            <a:solidFill>
              <a:schemeClr val="accent1">
                <a:lumMod val="20000"/>
                <a:lumOff val="80000"/>
              </a:schemeClr>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algn="r" fontAlgn="base">
                <a:lnSpc>
                  <a:spcPct val="130000"/>
                </a:lnSpc>
                <a:spcBef>
                  <a:spcPct val="0"/>
                </a:spcBef>
                <a:spcAft>
                  <a:spcPct val="0"/>
                </a:spcAft>
                <a:buClr>
                  <a:srgbClr val="000000"/>
                </a:buClr>
              </a:pPr>
              <a:endParaRPr lang="en-US" sz="1400">
                <a:latin typeface="Calibri" pitchFamily="34" charset="0"/>
              </a:endParaRPr>
            </a:p>
          </p:txBody>
        </p:sp>
        <p:cxnSp>
          <p:nvCxnSpPr>
            <p:cNvPr id="62" name="Straight Connector 61"/>
            <p:cNvCxnSpPr/>
            <p:nvPr/>
          </p:nvCxnSpPr>
          <p:spPr bwMode="auto">
            <a:xfrm>
              <a:off x="1983475" y="3642937"/>
              <a:ext cx="914400"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63" name="Straight Connector 62"/>
            <p:cNvCxnSpPr/>
            <p:nvPr/>
          </p:nvCxnSpPr>
          <p:spPr bwMode="auto">
            <a:xfrm>
              <a:off x="2121090" y="4277556"/>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64" name="Straight Connector 63"/>
            <p:cNvCxnSpPr/>
            <p:nvPr/>
          </p:nvCxnSpPr>
          <p:spPr bwMode="auto">
            <a:xfrm>
              <a:off x="2121089" y="414335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65" name="Straight Connector 64"/>
            <p:cNvCxnSpPr/>
            <p:nvPr/>
          </p:nvCxnSpPr>
          <p:spPr bwMode="auto">
            <a:xfrm>
              <a:off x="2121090" y="401597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66" name="Straight Connector 65"/>
            <p:cNvCxnSpPr/>
            <p:nvPr/>
          </p:nvCxnSpPr>
          <p:spPr bwMode="auto">
            <a:xfrm>
              <a:off x="2106305" y="3902243"/>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sp>
          <p:nvSpPr>
            <p:cNvPr id="67" name="TextBox 66"/>
            <p:cNvSpPr txBox="1"/>
            <p:nvPr/>
          </p:nvSpPr>
          <p:spPr>
            <a:xfrm>
              <a:off x="2057643" y="3246228"/>
              <a:ext cx="683200" cy="307777"/>
            </a:xfrm>
            <a:prstGeom prst="rect">
              <a:avLst/>
            </a:prstGeom>
            <a:noFill/>
          </p:spPr>
          <p:txBody>
            <a:bodyPr wrap="none" rtlCol="0">
              <a:spAutoFit/>
            </a:bodyPr>
            <a:lstStyle/>
            <a:p>
              <a:r>
                <a:rPr lang="nl-NL" sz="1400" dirty="0" smtClean="0">
                  <a:solidFill>
                    <a:schemeClr val="accent1">
                      <a:lumMod val="75000"/>
                    </a:schemeClr>
                  </a:solidFill>
                </a:rPr>
                <a:t>Article</a:t>
              </a:r>
              <a:endParaRPr lang="en-US" sz="1400" dirty="0">
                <a:solidFill>
                  <a:schemeClr val="accent1">
                    <a:lumMod val="75000"/>
                  </a:schemeClr>
                </a:solidFill>
              </a:endParaRPr>
            </a:p>
          </p:txBody>
        </p:sp>
      </p:grpSp>
      <p:grpSp>
        <p:nvGrpSpPr>
          <p:cNvPr id="68" name="Group 67"/>
          <p:cNvGrpSpPr/>
          <p:nvPr/>
        </p:nvGrpSpPr>
        <p:grpSpPr>
          <a:xfrm>
            <a:off x="217211" y="2773957"/>
            <a:ext cx="715763" cy="954586"/>
            <a:chOff x="1983475" y="3246228"/>
            <a:chExt cx="914400" cy="1338404"/>
          </a:xfrm>
        </p:grpSpPr>
        <p:sp>
          <p:nvSpPr>
            <p:cNvPr id="69" name="Snip Single Corner Rectangle 68"/>
            <p:cNvSpPr/>
            <p:nvPr/>
          </p:nvSpPr>
          <p:spPr bwMode="auto">
            <a:xfrm>
              <a:off x="1983475" y="3283545"/>
              <a:ext cx="914400" cy="1301087"/>
            </a:xfrm>
            <a:prstGeom prst="snip1Rect">
              <a:avLst/>
            </a:prstGeom>
            <a:solidFill>
              <a:schemeClr val="accent1">
                <a:lumMod val="20000"/>
                <a:lumOff val="80000"/>
              </a:schemeClr>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algn="r" fontAlgn="base">
                <a:lnSpc>
                  <a:spcPct val="130000"/>
                </a:lnSpc>
                <a:spcBef>
                  <a:spcPct val="0"/>
                </a:spcBef>
                <a:spcAft>
                  <a:spcPct val="0"/>
                </a:spcAft>
                <a:buClr>
                  <a:srgbClr val="000000"/>
                </a:buClr>
              </a:pPr>
              <a:endParaRPr lang="en-US" sz="1400">
                <a:latin typeface="Calibri" pitchFamily="34" charset="0"/>
              </a:endParaRPr>
            </a:p>
          </p:txBody>
        </p:sp>
        <p:cxnSp>
          <p:nvCxnSpPr>
            <p:cNvPr id="70" name="Straight Connector 69"/>
            <p:cNvCxnSpPr/>
            <p:nvPr/>
          </p:nvCxnSpPr>
          <p:spPr bwMode="auto">
            <a:xfrm>
              <a:off x="1983475" y="3642937"/>
              <a:ext cx="914400"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71" name="Straight Connector 70"/>
            <p:cNvCxnSpPr/>
            <p:nvPr/>
          </p:nvCxnSpPr>
          <p:spPr bwMode="auto">
            <a:xfrm>
              <a:off x="2121090" y="4277556"/>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72" name="Straight Connector 71"/>
            <p:cNvCxnSpPr/>
            <p:nvPr/>
          </p:nvCxnSpPr>
          <p:spPr bwMode="auto">
            <a:xfrm>
              <a:off x="2121089" y="414335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73" name="Straight Connector 72"/>
            <p:cNvCxnSpPr/>
            <p:nvPr/>
          </p:nvCxnSpPr>
          <p:spPr bwMode="auto">
            <a:xfrm>
              <a:off x="2121090" y="401597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74" name="Straight Connector 73"/>
            <p:cNvCxnSpPr/>
            <p:nvPr/>
          </p:nvCxnSpPr>
          <p:spPr bwMode="auto">
            <a:xfrm>
              <a:off x="2106305" y="3902243"/>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sp>
          <p:nvSpPr>
            <p:cNvPr id="75" name="TextBox 74"/>
            <p:cNvSpPr txBox="1"/>
            <p:nvPr/>
          </p:nvSpPr>
          <p:spPr>
            <a:xfrm>
              <a:off x="2057643" y="3246228"/>
              <a:ext cx="683200" cy="307777"/>
            </a:xfrm>
            <a:prstGeom prst="rect">
              <a:avLst/>
            </a:prstGeom>
            <a:noFill/>
          </p:spPr>
          <p:txBody>
            <a:bodyPr wrap="none" rtlCol="0">
              <a:spAutoFit/>
            </a:bodyPr>
            <a:lstStyle/>
            <a:p>
              <a:r>
                <a:rPr lang="nl-NL" sz="1400" dirty="0" smtClean="0">
                  <a:solidFill>
                    <a:schemeClr val="accent1">
                      <a:lumMod val="75000"/>
                    </a:schemeClr>
                  </a:solidFill>
                </a:rPr>
                <a:t>Article</a:t>
              </a:r>
              <a:endParaRPr lang="en-US" sz="1400" dirty="0">
                <a:solidFill>
                  <a:schemeClr val="accent1">
                    <a:lumMod val="75000"/>
                  </a:schemeClr>
                </a:solidFill>
              </a:endParaRPr>
            </a:p>
          </p:txBody>
        </p:sp>
      </p:grpSp>
      <p:grpSp>
        <p:nvGrpSpPr>
          <p:cNvPr id="76" name="Group 75"/>
          <p:cNvGrpSpPr/>
          <p:nvPr/>
        </p:nvGrpSpPr>
        <p:grpSpPr>
          <a:xfrm>
            <a:off x="369611" y="2926357"/>
            <a:ext cx="715763" cy="954586"/>
            <a:chOff x="1983475" y="3246228"/>
            <a:chExt cx="914400" cy="1338404"/>
          </a:xfrm>
        </p:grpSpPr>
        <p:sp>
          <p:nvSpPr>
            <p:cNvPr id="77" name="Snip Single Corner Rectangle 76"/>
            <p:cNvSpPr/>
            <p:nvPr/>
          </p:nvSpPr>
          <p:spPr bwMode="auto">
            <a:xfrm>
              <a:off x="1983475" y="3283545"/>
              <a:ext cx="914400" cy="1301087"/>
            </a:xfrm>
            <a:prstGeom prst="snip1Rect">
              <a:avLst/>
            </a:prstGeom>
            <a:solidFill>
              <a:schemeClr val="accent1">
                <a:lumMod val="20000"/>
                <a:lumOff val="80000"/>
              </a:schemeClr>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algn="r" fontAlgn="base">
                <a:lnSpc>
                  <a:spcPct val="130000"/>
                </a:lnSpc>
                <a:spcBef>
                  <a:spcPct val="0"/>
                </a:spcBef>
                <a:spcAft>
                  <a:spcPct val="0"/>
                </a:spcAft>
                <a:buClr>
                  <a:srgbClr val="000000"/>
                </a:buClr>
              </a:pPr>
              <a:endParaRPr lang="en-US" sz="1400">
                <a:latin typeface="Calibri" pitchFamily="34" charset="0"/>
              </a:endParaRPr>
            </a:p>
          </p:txBody>
        </p:sp>
        <p:cxnSp>
          <p:nvCxnSpPr>
            <p:cNvPr id="78" name="Straight Connector 77"/>
            <p:cNvCxnSpPr/>
            <p:nvPr/>
          </p:nvCxnSpPr>
          <p:spPr bwMode="auto">
            <a:xfrm>
              <a:off x="1983475" y="3642937"/>
              <a:ext cx="914400"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79" name="Straight Connector 78"/>
            <p:cNvCxnSpPr/>
            <p:nvPr/>
          </p:nvCxnSpPr>
          <p:spPr bwMode="auto">
            <a:xfrm>
              <a:off x="2121090" y="4277556"/>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80" name="Straight Connector 79"/>
            <p:cNvCxnSpPr/>
            <p:nvPr/>
          </p:nvCxnSpPr>
          <p:spPr bwMode="auto">
            <a:xfrm>
              <a:off x="2121089" y="414335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81" name="Straight Connector 80"/>
            <p:cNvCxnSpPr/>
            <p:nvPr/>
          </p:nvCxnSpPr>
          <p:spPr bwMode="auto">
            <a:xfrm>
              <a:off x="2121090" y="401597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82" name="Straight Connector 81"/>
            <p:cNvCxnSpPr/>
            <p:nvPr/>
          </p:nvCxnSpPr>
          <p:spPr bwMode="auto">
            <a:xfrm>
              <a:off x="2106305" y="3902243"/>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sp>
          <p:nvSpPr>
            <p:cNvPr id="83" name="TextBox 82"/>
            <p:cNvSpPr txBox="1"/>
            <p:nvPr/>
          </p:nvSpPr>
          <p:spPr>
            <a:xfrm>
              <a:off x="2057643" y="3246228"/>
              <a:ext cx="683200" cy="307777"/>
            </a:xfrm>
            <a:prstGeom prst="rect">
              <a:avLst/>
            </a:prstGeom>
            <a:noFill/>
          </p:spPr>
          <p:txBody>
            <a:bodyPr wrap="none" rtlCol="0">
              <a:spAutoFit/>
            </a:bodyPr>
            <a:lstStyle/>
            <a:p>
              <a:r>
                <a:rPr lang="nl-NL" sz="1400" dirty="0" smtClean="0">
                  <a:solidFill>
                    <a:schemeClr val="accent1">
                      <a:lumMod val="75000"/>
                    </a:schemeClr>
                  </a:solidFill>
                </a:rPr>
                <a:t>Article</a:t>
              </a:r>
              <a:endParaRPr lang="en-US" sz="1400" dirty="0">
                <a:solidFill>
                  <a:schemeClr val="accent1">
                    <a:lumMod val="75000"/>
                  </a:schemeClr>
                </a:solidFill>
              </a:endParaRPr>
            </a:p>
          </p:txBody>
        </p:sp>
      </p:grpSp>
      <p:grpSp>
        <p:nvGrpSpPr>
          <p:cNvPr id="84" name="Group 83"/>
          <p:cNvGrpSpPr/>
          <p:nvPr/>
        </p:nvGrpSpPr>
        <p:grpSpPr>
          <a:xfrm>
            <a:off x="522011" y="3078757"/>
            <a:ext cx="715763" cy="954586"/>
            <a:chOff x="1983475" y="3246228"/>
            <a:chExt cx="914400" cy="1338404"/>
          </a:xfrm>
        </p:grpSpPr>
        <p:sp>
          <p:nvSpPr>
            <p:cNvPr id="85" name="Snip Single Corner Rectangle 84"/>
            <p:cNvSpPr/>
            <p:nvPr/>
          </p:nvSpPr>
          <p:spPr bwMode="auto">
            <a:xfrm>
              <a:off x="1983475" y="3283545"/>
              <a:ext cx="914400" cy="1301087"/>
            </a:xfrm>
            <a:prstGeom prst="snip1Rect">
              <a:avLst/>
            </a:prstGeom>
            <a:solidFill>
              <a:schemeClr val="accent1">
                <a:lumMod val="20000"/>
                <a:lumOff val="80000"/>
              </a:schemeClr>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algn="r" fontAlgn="base">
                <a:lnSpc>
                  <a:spcPct val="130000"/>
                </a:lnSpc>
                <a:spcBef>
                  <a:spcPct val="0"/>
                </a:spcBef>
                <a:spcAft>
                  <a:spcPct val="0"/>
                </a:spcAft>
                <a:buClr>
                  <a:srgbClr val="000000"/>
                </a:buClr>
              </a:pPr>
              <a:endParaRPr lang="en-US" sz="1400">
                <a:latin typeface="Calibri" pitchFamily="34" charset="0"/>
              </a:endParaRPr>
            </a:p>
          </p:txBody>
        </p:sp>
        <p:cxnSp>
          <p:nvCxnSpPr>
            <p:cNvPr id="86" name="Straight Connector 85"/>
            <p:cNvCxnSpPr/>
            <p:nvPr/>
          </p:nvCxnSpPr>
          <p:spPr bwMode="auto">
            <a:xfrm>
              <a:off x="1983475" y="3642937"/>
              <a:ext cx="914400"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87" name="Straight Connector 86"/>
            <p:cNvCxnSpPr/>
            <p:nvPr/>
          </p:nvCxnSpPr>
          <p:spPr bwMode="auto">
            <a:xfrm>
              <a:off x="2121090" y="4277556"/>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88" name="Straight Connector 87"/>
            <p:cNvCxnSpPr/>
            <p:nvPr/>
          </p:nvCxnSpPr>
          <p:spPr bwMode="auto">
            <a:xfrm>
              <a:off x="2121089" y="414335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89" name="Straight Connector 88"/>
            <p:cNvCxnSpPr/>
            <p:nvPr/>
          </p:nvCxnSpPr>
          <p:spPr bwMode="auto">
            <a:xfrm>
              <a:off x="2121090" y="401597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90" name="Straight Connector 89"/>
            <p:cNvCxnSpPr/>
            <p:nvPr/>
          </p:nvCxnSpPr>
          <p:spPr bwMode="auto">
            <a:xfrm>
              <a:off x="2106305" y="3902243"/>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sp>
          <p:nvSpPr>
            <p:cNvPr id="91" name="TextBox 90"/>
            <p:cNvSpPr txBox="1"/>
            <p:nvPr/>
          </p:nvSpPr>
          <p:spPr>
            <a:xfrm>
              <a:off x="2057643" y="3246228"/>
              <a:ext cx="683200" cy="307777"/>
            </a:xfrm>
            <a:prstGeom prst="rect">
              <a:avLst/>
            </a:prstGeom>
            <a:noFill/>
          </p:spPr>
          <p:txBody>
            <a:bodyPr wrap="none" rtlCol="0">
              <a:spAutoFit/>
            </a:bodyPr>
            <a:lstStyle/>
            <a:p>
              <a:r>
                <a:rPr lang="nl-NL" sz="1400" dirty="0" smtClean="0">
                  <a:solidFill>
                    <a:schemeClr val="accent1">
                      <a:lumMod val="75000"/>
                    </a:schemeClr>
                  </a:solidFill>
                </a:rPr>
                <a:t>Article</a:t>
              </a:r>
              <a:endParaRPr lang="en-US" sz="1400" dirty="0">
                <a:solidFill>
                  <a:schemeClr val="accent1">
                    <a:lumMod val="75000"/>
                  </a:schemeClr>
                </a:solidFill>
              </a:endParaRPr>
            </a:p>
          </p:txBody>
        </p:sp>
      </p:grpSp>
      <p:grpSp>
        <p:nvGrpSpPr>
          <p:cNvPr id="92" name="Group 91"/>
          <p:cNvGrpSpPr/>
          <p:nvPr/>
        </p:nvGrpSpPr>
        <p:grpSpPr>
          <a:xfrm>
            <a:off x="674411" y="3231157"/>
            <a:ext cx="715763" cy="954586"/>
            <a:chOff x="1983475" y="3246228"/>
            <a:chExt cx="914400" cy="1338404"/>
          </a:xfrm>
        </p:grpSpPr>
        <p:sp>
          <p:nvSpPr>
            <p:cNvPr id="93" name="Snip Single Corner Rectangle 92"/>
            <p:cNvSpPr/>
            <p:nvPr/>
          </p:nvSpPr>
          <p:spPr bwMode="auto">
            <a:xfrm>
              <a:off x="1983475" y="3283545"/>
              <a:ext cx="914400" cy="1301087"/>
            </a:xfrm>
            <a:prstGeom prst="snip1Rect">
              <a:avLst/>
            </a:prstGeom>
            <a:solidFill>
              <a:schemeClr val="accent1">
                <a:lumMod val="20000"/>
                <a:lumOff val="80000"/>
              </a:schemeClr>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algn="r" fontAlgn="base">
                <a:lnSpc>
                  <a:spcPct val="130000"/>
                </a:lnSpc>
                <a:spcBef>
                  <a:spcPct val="0"/>
                </a:spcBef>
                <a:spcAft>
                  <a:spcPct val="0"/>
                </a:spcAft>
                <a:buClr>
                  <a:srgbClr val="000000"/>
                </a:buClr>
              </a:pPr>
              <a:endParaRPr lang="en-US" sz="1400">
                <a:latin typeface="Calibri" pitchFamily="34" charset="0"/>
              </a:endParaRPr>
            </a:p>
          </p:txBody>
        </p:sp>
        <p:cxnSp>
          <p:nvCxnSpPr>
            <p:cNvPr id="94" name="Straight Connector 93"/>
            <p:cNvCxnSpPr/>
            <p:nvPr/>
          </p:nvCxnSpPr>
          <p:spPr bwMode="auto">
            <a:xfrm>
              <a:off x="1983475" y="3642937"/>
              <a:ext cx="914400"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95" name="Straight Connector 94"/>
            <p:cNvCxnSpPr/>
            <p:nvPr/>
          </p:nvCxnSpPr>
          <p:spPr bwMode="auto">
            <a:xfrm>
              <a:off x="2121090" y="4277556"/>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96" name="Straight Connector 95"/>
            <p:cNvCxnSpPr/>
            <p:nvPr/>
          </p:nvCxnSpPr>
          <p:spPr bwMode="auto">
            <a:xfrm>
              <a:off x="2121089" y="414335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97" name="Straight Connector 96"/>
            <p:cNvCxnSpPr/>
            <p:nvPr/>
          </p:nvCxnSpPr>
          <p:spPr bwMode="auto">
            <a:xfrm>
              <a:off x="2121090" y="401597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98" name="Straight Connector 97"/>
            <p:cNvCxnSpPr/>
            <p:nvPr/>
          </p:nvCxnSpPr>
          <p:spPr bwMode="auto">
            <a:xfrm>
              <a:off x="2106305" y="3902243"/>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sp>
          <p:nvSpPr>
            <p:cNvPr id="99" name="TextBox 98"/>
            <p:cNvSpPr txBox="1"/>
            <p:nvPr/>
          </p:nvSpPr>
          <p:spPr>
            <a:xfrm>
              <a:off x="2057643" y="3246228"/>
              <a:ext cx="683200" cy="307777"/>
            </a:xfrm>
            <a:prstGeom prst="rect">
              <a:avLst/>
            </a:prstGeom>
            <a:noFill/>
          </p:spPr>
          <p:txBody>
            <a:bodyPr wrap="none" rtlCol="0">
              <a:spAutoFit/>
            </a:bodyPr>
            <a:lstStyle/>
            <a:p>
              <a:r>
                <a:rPr lang="nl-NL" sz="1400" dirty="0" smtClean="0">
                  <a:solidFill>
                    <a:schemeClr val="accent1">
                      <a:lumMod val="75000"/>
                    </a:schemeClr>
                  </a:solidFill>
                </a:rPr>
                <a:t>Article</a:t>
              </a:r>
              <a:endParaRPr lang="en-US" sz="1400" dirty="0">
                <a:solidFill>
                  <a:schemeClr val="accent1">
                    <a:lumMod val="75000"/>
                  </a:schemeClr>
                </a:solidFill>
              </a:endParaRPr>
            </a:p>
          </p:txBody>
        </p:sp>
      </p:grpSp>
      <p:grpSp>
        <p:nvGrpSpPr>
          <p:cNvPr id="100" name="Group 99"/>
          <p:cNvGrpSpPr/>
          <p:nvPr/>
        </p:nvGrpSpPr>
        <p:grpSpPr>
          <a:xfrm>
            <a:off x="826811" y="3383557"/>
            <a:ext cx="715763" cy="954586"/>
            <a:chOff x="1983475" y="3246228"/>
            <a:chExt cx="914400" cy="1338404"/>
          </a:xfrm>
        </p:grpSpPr>
        <p:sp>
          <p:nvSpPr>
            <p:cNvPr id="101" name="Snip Single Corner Rectangle 100"/>
            <p:cNvSpPr/>
            <p:nvPr/>
          </p:nvSpPr>
          <p:spPr bwMode="auto">
            <a:xfrm>
              <a:off x="1983475" y="3283545"/>
              <a:ext cx="914400" cy="1301087"/>
            </a:xfrm>
            <a:prstGeom prst="snip1Rect">
              <a:avLst/>
            </a:prstGeom>
            <a:solidFill>
              <a:schemeClr val="accent1">
                <a:lumMod val="20000"/>
                <a:lumOff val="80000"/>
              </a:schemeClr>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algn="r" fontAlgn="base">
                <a:lnSpc>
                  <a:spcPct val="130000"/>
                </a:lnSpc>
                <a:spcBef>
                  <a:spcPct val="0"/>
                </a:spcBef>
                <a:spcAft>
                  <a:spcPct val="0"/>
                </a:spcAft>
                <a:buClr>
                  <a:srgbClr val="000000"/>
                </a:buClr>
              </a:pPr>
              <a:endParaRPr lang="en-US" sz="1400">
                <a:latin typeface="Calibri" pitchFamily="34" charset="0"/>
              </a:endParaRPr>
            </a:p>
          </p:txBody>
        </p:sp>
        <p:cxnSp>
          <p:nvCxnSpPr>
            <p:cNvPr id="102" name="Straight Connector 101"/>
            <p:cNvCxnSpPr/>
            <p:nvPr/>
          </p:nvCxnSpPr>
          <p:spPr bwMode="auto">
            <a:xfrm>
              <a:off x="1983475" y="3642937"/>
              <a:ext cx="914400"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103" name="Straight Connector 102"/>
            <p:cNvCxnSpPr/>
            <p:nvPr/>
          </p:nvCxnSpPr>
          <p:spPr bwMode="auto">
            <a:xfrm>
              <a:off x="2121090" y="4277556"/>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104" name="Straight Connector 103"/>
            <p:cNvCxnSpPr/>
            <p:nvPr/>
          </p:nvCxnSpPr>
          <p:spPr bwMode="auto">
            <a:xfrm>
              <a:off x="2121089" y="414335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105" name="Straight Connector 104"/>
            <p:cNvCxnSpPr/>
            <p:nvPr/>
          </p:nvCxnSpPr>
          <p:spPr bwMode="auto">
            <a:xfrm>
              <a:off x="2121090" y="401597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106" name="Straight Connector 105"/>
            <p:cNvCxnSpPr/>
            <p:nvPr/>
          </p:nvCxnSpPr>
          <p:spPr bwMode="auto">
            <a:xfrm>
              <a:off x="2106305" y="3902243"/>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sp>
          <p:nvSpPr>
            <p:cNvPr id="107" name="TextBox 106"/>
            <p:cNvSpPr txBox="1"/>
            <p:nvPr/>
          </p:nvSpPr>
          <p:spPr>
            <a:xfrm>
              <a:off x="2057643" y="3246228"/>
              <a:ext cx="683200" cy="307777"/>
            </a:xfrm>
            <a:prstGeom prst="rect">
              <a:avLst/>
            </a:prstGeom>
            <a:noFill/>
          </p:spPr>
          <p:txBody>
            <a:bodyPr wrap="none" rtlCol="0">
              <a:spAutoFit/>
            </a:bodyPr>
            <a:lstStyle/>
            <a:p>
              <a:r>
                <a:rPr lang="nl-NL" sz="1400" dirty="0" smtClean="0">
                  <a:solidFill>
                    <a:schemeClr val="accent1">
                      <a:lumMod val="75000"/>
                    </a:schemeClr>
                  </a:solidFill>
                </a:rPr>
                <a:t>Article</a:t>
              </a:r>
              <a:endParaRPr lang="en-US" sz="1400" dirty="0">
                <a:solidFill>
                  <a:schemeClr val="accent1">
                    <a:lumMod val="75000"/>
                  </a:schemeClr>
                </a:solidFill>
              </a:endParaRPr>
            </a:p>
          </p:txBody>
        </p:sp>
      </p:grpSp>
      <p:grpSp>
        <p:nvGrpSpPr>
          <p:cNvPr id="108" name="Group 107"/>
          <p:cNvGrpSpPr/>
          <p:nvPr/>
        </p:nvGrpSpPr>
        <p:grpSpPr>
          <a:xfrm>
            <a:off x="979211" y="3535957"/>
            <a:ext cx="715763" cy="954586"/>
            <a:chOff x="1983475" y="3246228"/>
            <a:chExt cx="914400" cy="1338404"/>
          </a:xfrm>
        </p:grpSpPr>
        <p:sp>
          <p:nvSpPr>
            <p:cNvPr id="109" name="Snip Single Corner Rectangle 108"/>
            <p:cNvSpPr/>
            <p:nvPr/>
          </p:nvSpPr>
          <p:spPr bwMode="auto">
            <a:xfrm>
              <a:off x="1983475" y="3283545"/>
              <a:ext cx="914400" cy="1301087"/>
            </a:xfrm>
            <a:prstGeom prst="snip1Rect">
              <a:avLst/>
            </a:prstGeom>
            <a:solidFill>
              <a:schemeClr val="accent1">
                <a:lumMod val="20000"/>
                <a:lumOff val="80000"/>
              </a:schemeClr>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algn="r" fontAlgn="base">
                <a:lnSpc>
                  <a:spcPct val="130000"/>
                </a:lnSpc>
                <a:spcBef>
                  <a:spcPct val="0"/>
                </a:spcBef>
                <a:spcAft>
                  <a:spcPct val="0"/>
                </a:spcAft>
                <a:buClr>
                  <a:srgbClr val="000000"/>
                </a:buClr>
              </a:pPr>
              <a:endParaRPr lang="en-US" sz="1400">
                <a:latin typeface="Calibri" pitchFamily="34" charset="0"/>
              </a:endParaRPr>
            </a:p>
          </p:txBody>
        </p:sp>
        <p:cxnSp>
          <p:nvCxnSpPr>
            <p:cNvPr id="110" name="Straight Connector 109"/>
            <p:cNvCxnSpPr/>
            <p:nvPr/>
          </p:nvCxnSpPr>
          <p:spPr bwMode="auto">
            <a:xfrm>
              <a:off x="1983475" y="3642937"/>
              <a:ext cx="914400"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111" name="Straight Connector 110"/>
            <p:cNvCxnSpPr/>
            <p:nvPr/>
          </p:nvCxnSpPr>
          <p:spPr bwMode="auto">
            <a:xfrm>
              <a:off x="2121090" y="4277556"/>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112" name="Straight Connector 111"/>
            <p:cNvCxnSpPr/>
            <p:nvPr/>
          </p:nvCxnSpPr>
          <p:spPr bwMode="auto">
            <a:xfrm>
              <a:off x="2121089" y="414335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113" name="Straight Connector 112"/>
            <p:cNvCxnSpPr/>
            <p:nvPr/>
          </p:nvCxnSpPr>
          <p:spPr bwMode="auto">
            <a:xfrm>
              <a:off x="2121090" y="401597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114" name="Straight Connector 113"/>
            <p:cNvCxnSpPr/>
            <p:nvPr/>
          </p:nvCxnSpPr>
          <p:spPr bwMode="auto">
            <a:xfrm>
              <a:off x="2106305" y="3902243"/>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sp>
          <p:nvSpPr>
            <p:cNvPr id="115" name="TextBox 114"/>
            <p:cNvSpPr txBox="1"/>
            <p:nvPr/>
          </p:nvSpPr>
          <p:spPr>
            <a:xfrm>
              <a:off x="2057643" y="3246228"/>
              <a:ext cx="683200" cy="307777"/>
            </a:xfrm>
            <a:prstGeom prst="rect">
              <a:avLst/>
            </a:prstGeom>
            <a:noFill/>
          </p:spPr>
          <p:txBody>
            <a:bodyPr wrap="none" rtlCol="0">
              <a:spAutoFit/>
            </a:bodyPr>
            <a:lstStyle/>
            <a:p>
              <a:r>
                <a:rPr lang="nl-NL" sz="1400" dirty="0" smtClean="0">
                  <a:solidFill>
                    <a:schemeClr val="accent1">
                      <a:lumMod val="75000"/>
                    </a:schemeClr>
                  </a:solidFill>
                </a:rPr>
                <a:t>Article</a:t>
              </a:r>
              <a:endParaRPr lang="en-US" sz="1400" dirty="0">
                <a:solidFill>
                  <a:schemeClr val="accent1">
                    <a:lumMod val="75000"/>
                  </a:schemeClr>
                </a:solidFill>
              </a:endParaRPr>
            </a:p>
          </p:txBody>
        </p:sp>
      </p:grpSp>
      <p:cxnSp>
        <p:nvCxnSpPr>
          <p:cNvPr id="116" name="Straight Arrow Connector 115"/>
          <p:cNvCxnSpPr/>
          <p:nvPr/>
        </p:nvCxnSpPr>
        <p:spPr>
          <a:xfrm flipV="1">
            <a:off x="2067782" y="3013503"/>
            <a:ext cx="1044705" cy="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8" name="Rectangle 117"/>
          <p:cNvSpPr/>
          <p:nvPr/>
        </p:nvSpPr>
        <p:spPr>
          <a:xfrm>
            <a:off x="1994907" y="2467687"/>
            <a:ext cx="1190454" cy="523220"/>
          </a:xfrm>
          <a:prstGeom prst="rect">
            <a:avLst/>
          </a:prstGeom>
        </p:spPr>
        <p:txBody>
          <a:bodyPr wrap="none">
            <a:spAutoFit/>
          </a:bodyPr>
          <a:lstStyle/>
          <a:p>
            <a:pPr algn="ctr"/>
            <a:r>
              <a:rPr lang="en-GB" sz="1400" dirty="0" smtClean="0">
                <a:solidFill>
                  <a:schemeClr val="accent1">
                    <a:lumMod val="75000"/>
                  </a:schemeClr>
                </a:solidFill>
              </a:rPr>
              <a:t>Paper, PDF, </a:t>
            </a:r>
          </a:p>
          <a:p>
            <a:pPr algn="ctr"/>
            <a:r>
              <a:rPr lang="en-GB" sz="1400" dirty="0" smtClean="0">
                <a:solidFill>
                  <a:schemeClr val="accent1">
                    <a:lumMod val="75000"/>
                  </a:schemeClr>
                </a:solidFill>
              </a:rPr>
              <a:t>TIFF, *ML</a:t>
            </a:r>
            <a:endParaRPr lang="en-US" sz="1400" dirty="0"/>
          </a:p>
        </p:txBody>
      </p:sp>
      <p:sp>
        <p:nvSpPr>
          <p:cNvPr id="120" name="Rectangle 119"/>
          <p:cNvSpPr/>
          <p:nvPr/>
        </p:nvSpPr>
        <p:spPr>
          <a:xfrm>
            <a:off x="528310" y="4558792"/>
            <a:ext cx="962251" cy="307777"/>
          </a:xfrm>
          <a:prstGeom prst="rect">
            <a:avLst/>
          </a:prstGeom>
        </p:spPr>
        <p:txBody>
          <a:bodyPr wrap="none">
            <a:spAutoFit/>
          </a:bodyPr>
          <a:lstStyle/>
          <a:p>
            <a:pPr algn="ctr"/>
            <a:r>
              <a:rPr lang="ru-RU" sz="1400" dirty="0" smtClean="0">
                <a:solidFill>
                  <a:schemeClr val="accent1">
                    <a:lumMod val="75000"/>
                  </a:schemeClr>
                </a:solidFill>
              </a:rPr>
              <a:t>Издатель</a:t>
            </a:r>
            <a:endParaRPr lang="en-US" sz="1400" dirty="0"/>
          </a:p>
        </p:txBody>
      </p:sp>
      <p:sp>
        <p:nvSpPr>
          <p:cNvPr id="121" name="Oval 120"/>
          <p:cNvSpPr/>
          <p:nvPr/>
        </p:nvSpPr>
        <p:spPr>
          <a:xfrm>
            <a:off x="3323503" y="2242161"/>
            <a:ext cx="1749669" cy="1739635"/>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dirty="0" smtClean="0"/>
              <a:t>VTW</a:t>
            </a:r>
            <a:endParaRPr lang="en-US" sz="2400" dirty="0"/>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29011" y="4431919"/>
            <a:ext cx="1117580" cy="8579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5" name="Rectangle 124"/>
          <p:cNvSpPr/>
          <p:nvPr/>
        </p:nvSpPr>
        <p:spPr>
          <a:xfrm>
            <a:off x="1842653" y="5265145"/>
            <a:ext cx="1931554" cy="307777"/>
          </a:xfrm>
          <a:prstGeom prst="rect">
            <a:avLst/>
          </a:prstGeom>
        </p:spPr>
        <p:txBody>
          <a:bodyPr wrap="none">
            <a:spAutoFit/>
          </a:bodyPr>
          <a:lstStyle/>
          <a:p>
            <a:pPr algn="ctr"/>
            <a:r>
              <a:rPr lang="ru-RU" sz="1400" dirty="0" smtClean="0">
                <a:solidFill>
                  <a:schemeClr val="accent1">
                    <a:lumMod val="75000"/>
                  </a:schemeClr>
                </a:solidFill>
              </a:rPr>
              <a:t>Поставщик (</a:t>
            </a:r>
            <a:r>
              <a:rPr lang="en-GB" sz="1400" dirty="0" smtClean="0">
                <a:solidFill>
                  <a:schemeClr val="accent1">
                    <a:lumMod val="75000"/>
                  </a:schemeClr>
                </a:solidFill>
              </a:rPr>
              <a:t>Supplier</a:t>
            </a:r>
            <a:r>
              <a:rPr lang="ru-RU" sz="1400" dirty="0" smtClean="0">
                <a:solidFill>
                  <a:schemeClr val="accent1">
                    <a:lumMod val="75000"/>
                  </a:schemeClr>
                </a:solidFill>
              </a:rPr>
              <a:t>)</a:t>
            </a:r>
            <a:endParaRPr lang="en-US" sz="1400" dirty="0"/>
          </a:p>
        </p:txBody>
      </p:sp>
      <p:pic>
        <p:nvPicPr>
          <p:cNvPr id="1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639547" y="4584319"/>
            <a:ext cx="1117580" cy="8579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7" name="Rectangle 126"/>
          <p:cNvSpPr/>
          <p:nvPr/>
        </p:nvSpPr>
        <p:spPr>
          <a:xfrm>
            <a:off x="3209895" y="5449551"/>
            <a:ext cx="1931554" cy="307777"/>
          </a:xfrm>
          <a:prstGeom prst="rect">
            <a:avLst/>
          </a:prstGeom>
        </p:spPr>
        <p:txBody>
          <a:bodyPr wrap="none">
            <a:spAutoFit/>
          </a:bodyPr>
          <a:lstStyle/>
          <a:p>
            <a:pPr algn="ctr"/>
            <a:r>
              <a:rPr lang="ru-RU" sz="1400" dirty="0" smtClean="0">
                <a:solidFill>
                  <a:schemeClr val="accent1">
                    <a:lumMod val="75000"/>
                  </a:schemeClr>
                </a:solidFill>
              </a:rPr>
              <a:t>Поставщик (</a:t>
            </a:r>
            <a:r>
              <a:rPr lang="en-GB" sz="1400" dirty="0" smtClean="0">
                <a:solidFill>
                  <a:schemeClr val="accent1">
                    <a:lumMod val="75000"/>
                  </a:schemeClr>
                </a:solidFill>
              </a:rPr>
              <a:t>Supplier</a:t>
            </a:r>
            <a:r>
              <a:rPr lang="ru-RU" sz="1400" dirty="0" smtClean="0">
                <a:solidFill>
                  <a:schemeClr val="accent1">
                    <a:lumMod val="75000"/>
                  </a:schemeClr>
                </a:solidFill>
              </a:rPr>
              <a:t>)</a:t>
            </a:r>
            <a:endParaRPr lang="en-US" sz="1400" dirty="0"/>
          </a:p>
        </p:txBody>
      </p:sp>
      <p:pic>
        <p:nvPicPr>
          <p:cNvPr id="12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38004" y="4459303"/>
            <a:ext cx="1117580" cy="8579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9" name="Rectangle 128"/>
          <p:cNvSpPr/>
          <p:nvPr/>
        </p:nvSpPr>
        <p:spPr>
          <a:xfrm>
            <a:off x="4946216" y="5292529"/>
            <a:ext cx="1931554" cy="307777"/>
          </a:xfrm>
          <a:prstGeom prst="rect">
            <a:avLst/>
          </a:prstGeom>
        </p:spPr>
        <p:txBody>
          <a:bodyPr wrap="none">
            <a:spAutoFit/>
          </a:bodyPr>
          <a:lstStyle/>
          <a:p>
            <a:pPr algn="ctr"/>
            <a:r>
              <a:rPr lang="ru-RU" sz="1400" dirty="0" smtClean="0">
                <a:solidFill>
                  <a:schemeClr val="accent1">
                    <a:lumMod val="75000"/>
                  </a:schemeClr>
                </a:solidFill>
              </a:rPr>
              <a:t>Поставщик (</a:t>
            </a:r>
            <a:r>
              <a:rPr lang="en-GB" sz="1400" dirty="0" smtClean="0">
                <a:solidFill>
                  <a:schemeClr val="accent1">
                    <a:lumMod val="75000"/>
                  </a:schemeClr>
                </a:solidFill>
              </a:rPr>
              <a:t>Supplier</a:t>
            </a:r>
            <a:r>
              <a:rPr lang="ru-RU" sz="1400" dirty="0" smtClean="0">
                <a:solidFill>
                  <a:schemeClr val="accent1">
                    <a:lumMod val="75000"/>
                  </a:schemeClr>
                </a:solidFill>
              </a:rPr>
              <a:t>)</a:t>
            </a:r>
            <a:endParaRPr lang="en-US" sz="1400" dirty="0"/>
          </a:p>
        </p:txBody>
      </p:sp>
      <p:cxnSp>
        <p:nvCxnSpPr>
          <p:cNvPr id="4096" name="Straight Arrow Connector 4095"/>
          <p:cNvCxnSpPr/>
          <p:nvPr/>
        </p:nvCxnSpPr>
        <p:spPr>
          <a:xfrm flipV="1">
            <a:off x="3015772" y="3932561"/>
            <a:ext cx="615462" cy="4200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flipH="1" flipV="1">
            <a:off x="4931263" y="3932561"/>
            <a:ext cx="615462" cy="4200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rot="10800000" flipH="1" flipV="1">
            <a:off x="5110039" y="3909121"/>
            <a:ext cx="615462" cy="4200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rot="10800000" flipV="1">
            <a:off x="2878036" y="3873953"/>
            <a:ext cx="615462" cy="4200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99" name="Straight Arrow Connector 4098"/>
          <p:cNvCxnSpPr/>
          <p:nvPr/>
        </p:nvCxnSpPr>
        <p:spPr>
          <a:xfrm>
            <a:off x="4154131" y="4075168"/>
            <a:ext cx="0" cy="3714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V="1">
            <a:off x="4315323" y="4078104"/>
            <a:ext cx="0" cy="3714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1" name="Straight Arrow Connector 4100"/>
          <p:cNvCxnSpPr/>
          <p:nvPr/>
        </p:nvCxnSpPr>
        <p:spPr>
          <a:xfrm flipV="1">
            <a:off x="5212618" y="3047949"/>
            <a:ext cx="699375" cy="45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41" name="Group 140"/>
          <p:cNvGrpSpPr/>
          <p:nvPr/>
        </p:nvGrpSpPr>
        <p:grpSpPr>
          <a:xfrm>
            <a:off x="6037718" y="2563050"/>
            <a:ext cx="715763" cy="954586"/>
            <a:chOff x="1983475" y="3246228"/>
            <a:chExt cx="914400" cy="1338404"/>
          </a:xfrm>
        </p:grpSpPr>
        <p:sp>
          <p:nvSpPr>
            <p:cNvPr id="142" name="Snip Single Corner Rectangle 141"/>
            <p:cNvSpPr/>
            <p:nvPr/>
          </p:nvSpPr>
          <p:spPr bwMode="auto">
            <a:xfrm>
              <a:off x="1983475" y="3283545"/>
              <a:ext cx="914400" cy="1301087"/>
            </a:xfrm>
            <a:prstGeom prst="snip1Rect">
              <a:avLst/>
            </a:prstGeom>
            <a:solidFill>
              <a:schemeClr val="accent1"/>
            </a:solidFill>
            <a:ln w="190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algn="r" fontAlgn="base">
                <a:lnSpc>
                  <a:spcPct val="130000"/>
                </a:lnSpc>
                <a:spcBef>
                  <a:spcPct val="0"/>
                </a:spcBef>
                <a:spcAft>
                  <a:spcPct val="0"/>
                </a:spcAft>
                <a:buClr>
                  <a:srgbClr val="000000"/>
                </a:buClr>
              </a:pPr>
              <a:endParaRPr lang="en-US" sz="1400">
                <a:latin typeface="Calibri" pitchFamily="34" charset="0"/>
              </a:endParaRPr>
            </a:p>
          </p:txBody>
        </p:sp>
        <p:cxnSp>
          <p:nvCxnSpPr>
            <p:cNvPr id="143" name="Straight Connector 142"/>
            <p:cNvCxnSpPr/>
            <p:nvPr/>
          </p:nvCxnSpPr>
          <p:spPr bwMode="auto">
            <a:xfrm>
              <a:off x="1983475" y="3642937"/>
              <a:ext cx="914400" cy="0"/>
            </a:xfrm>
            <a:prstGeom prst="line">
              <a:avLst/>
            </a:prstGeom>
            <a:solidFill>
              <a:schemeClr val="bg1"/>
            </a:solidFill>
            <a:ln w="19050" cap="flat" cmpd="sng" algn="ctr">
              <a:solidFill>
                <a:schemeClr val="accent1">
                  <a:lumMod val="75000"/>
                </a:schemeClr>
              </a:solidFill>
              <a:prstDash val="solid"/>
              <a:round/>
              <a:headEnd type="none" w="med" len="med"/>
              <a:tailEnd type="none" w="med" len="med"/>
            </a:ln>
            <a:effectLst/>
          </p:spPr>
        </p:cxnSp>
        <p:cxnSp>
          <p:nvCxnSpPr>
            <p:cNvPr id="144" name="Straight Connector 143"/>
            <p:cNvCxnSpPr/>
            <p:nvPr/>
          </p:nvCxnSpPr>
          <p:spPr bwMode="auto">
            <a:xfrm>
              <a:off x="2121090" y="4277556"/>
              <a:ext cx="639171" cy="0"/>
            </a:xfrm>
            <a:prstGeom prst="line">
              <a:avLst/>
            </a:prstGeom>
            <a:solidFill>
              <a:schemeClr val="bg1"/>
            </a:solidFill>
            <a:ln w="19050" cap="flat" cmpd="sng" algn="ctr">
              <a:solidFill>
                <a:schemeClr val="accent1">
                  <a:lumMod val="75000"/>
                </a:schemeClr>
              </a:solidFill>
              <a:prstDash val="solid"/>
              <a:round/>
              <a:headEnd type="none" w="med" len="med"/>
              <a:tailEnd type="none" w="med" len="med"/>
            </a:ln>
            <a:effectLst/>
          </p:spPr>
        </p:cxnSp>
        <p:cxnSp>
          <p:nvCxnSpPr>
            <p:cNvPr id="145" name="Straight Connector 144"/>
            <p:cNvCxnSpPr/>
            <p:nvPr/>
          </p:nvCxnSpPr>
          <p:spPr bwMode="auto">
            <a:xfrm>
              <a:off x="2121089" y="4143354"/>
              <a:ext cx="639171" cy="0"/>
            </a:xfrm>
            <a:prstGeom prst="line">
              <a:avLst/>
            </a:prstGeom>
            <a:solidFill>
              <a:schemeClr val="bg1"/>
            </a:solidFill>
            <a:ln w="19050" cap="flat" cmpd="sng" algn="ctr">
              <a:solidFill>
                <a:schemeClr val="accent1">
                  <a:lumMod val="75000"/>
                </a:schemeClr>
              </a:solidFill>
              <a:prstDash val="solid"/>
              <a:round/>
              <a:headEnd type="none" w="med" len="med"/>
              <a:tailEnd type="none" w="med" len="med"/>
            </a:ln>
            <a:effectLst/>
          </p:spPr>
        </p:cxnSp>
        <p:cxnSp>
          <p:nvCxnSpPr>
            <p:cNvPr id="146" name="Straight Connector 145"/>
            <p:cNvCxnSpPr/>
            <p:nvPr/>
          </p:nvCxnSpPr>
          <p:spPr bwMode="auto">
            <a:xfrm>
              <a:off x="2121090" y="4015974"/>
              <a:ext cx="639171" cy="0"/>
            </a:xfrm>
            <a:prstGeom prst="line">
              <a:avLst/>
            </a:prstGeom>
            <a:solidFill>
              <a:schemeClr val="bg1"/>
            </a:solidFill>
            <a:ln w="19050" cap="flat" cmpd="sng" algn="ctr">
              <a:solidFill>
                <a:schemeClr val="accent1">
                  <a:lumMod val="75000"/>
                </a:schemeClr>
              </a:solidFill>
              <a:prstDash val="solid"/>
              <a:round/>
              <a:headEnd type="none" w="med" len="med"/>
              <a:tailEnd type="none" w="med" len="med"/>
            </a:ln>
            <a:effectLst/>
          </p:spPr>
        </p:cxnSp>
        <p:cxnSp>
          <p:nvCxnSpPr>
            <p:cNvPr id="147" name="Straight Connector 146"/>
            <p:cNvCxnSpPr/>
            <p:nvPr/>
          </p:nvCxnSpPr>
          <p:spPr bwMode="auto">
            <a:xfrm>
              <a:off x="2106305" y="3902243"/>
              <a:ext cx="639171" cy="0"/>
            </a:xfrm>
            <a:prstGeom prst="line">
              <a:avLst/>
            </a:prstGeom>
            <a:solidFill>
              <a:schemeClr val="bg1"/>
            </a:solidFill>
            <a:ln w="19050" cap="flat" cmpd="sng" algn="ctr">
              <a:solidFill>
                <a:schemeClr val="accent1">
                  <a:lumMod val="75000"/>
                </a:schemeClr>
              </a:solidFill>
              <a:prstDash val="solid"/>
              <a:round/>
              <a:headEnd type="none" w="med" len="med"/>
              <a:tailEnd type="none" w="med" len="med"/>
            </a:ln>
            <a:effectLst/>
          </p:spPr>
        </p:cxnSp>
        <p:sp>
          <p:nvSpPr>
            <p:cNvPr id="148" name="TextBox 147"/>
            <p:cNvSpPr txBox="1"/>
            <p:nvPr/>
          </p:nvSpPr>
          <p:spPr>
            <a:xfrm>
              <a:off x="2057643" y="3246228"/>
              <a:ext cx="721258" cy="431527"/>
            </a:xfrm>
            <a:prstGeom prst="rect">
              <a:avLst/>
            </a:prstGeom>
            <a:noFill/>
            <a:ln>
              <a:noFill/>
            </a:ln>
          </p:spPr>
          <p:txBody>
            <a:bodyPr wrap="none" rtlCol="0">
              <a:spAutoFit/>
            </a:bodyPr>
            <a:lstStyle/>
            <a:p>
              <a:r>
                <a:rPr lang="nl-NL" sz="1400" dirty="0" smtClean="0">
                  <a:solidFill>
                    <a:schemeClr val="bg1"/>
                  </a:solidFill>
                </a:rPr>
                <a:t>CAR</a:t>
              </a:r>
              <a:endParaRPr lang="en-US" sz="1400" dirty="0">
                <a:solidFill>
                  <a:schemeClr val="bg1"/>
                </a:solidFill>
              </a:endParaRPr>
            </a:p>
          </p:txBody>
        </p:sp>
      </p:grpSp>
      <p:sp>
        <p:nvSpPr>
          <p:cNvPr id="4102" name="Flowchart: Magnetic Disk 4101"/>
          <p:cNvSpPr/>
          <p:nvPr/>
        </p:nvSpPr>
        <p:spPr>
          <a:xfrm>
            <a:off x="7754815" y="2519894"/>
            <a:ext cx="1239716" cy="1032439"/>
          </a:xfrm>
          <a:prstGeom prst="flowChartMagneticDisk">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dirty="0" smtClean="0"/>
              <a:t>OPSBANK</a:t>
            </a:r>
            <a:endParaRPr lang="en-US" sz="1600" dirty="0"/>
          </a:p>
        </p:txBody>
      </p:sp>
      <p:cxnSp>
        <p:nvCxnSpPr>
          <p:cNvPr id="150" name="Straight Arrow Connector 149"/>
          <p:cNvCxnSpPr/>
          <p:nvPr/>
        </p:nvCxnSpPr>
        <p:spPr>
          <a:xfrm flipV="1">
            <a:off x="6894826" y="3059677"/>
            <a:ext cx="699375" cy="45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a:off x="5436833" y="2356963"/>
            <a:ext cx="0" cy="3714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flipV="1">
            <a:off x="5598025" y="2359899"/>
            <a:ext cx="0" cy="3714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3" name="Rectangle 152"/>
          <p:cNvSpPr/>
          <p:nvPr/>
        </p:nvSpPr>
        <p:spPr>
          <a:xfrm>
            <a:off x="5296953" y="1984320"/>
            <a:ext cx="444353" cy="307777"/>
          </a:xfrm>
          <a:prstGeom prst="rect">
            <a:avLst/>
          </a:prstGeom>
        </p:spPr>
        <p:txBody>
          <a:bodyPr wrap="none">
            <a:spAutoFit/>
          </a:bodyPr>
          <a:lstStyle/>
          <a:p>
            <a:pPr algn="ctr"/>
            <a:r>
              <a:rPr lang="en-GB" sz="1400" dirty="0" smtClean="0">
                <a:solidFill>
                  <a:schemeClr val="accent1">
                    <a:lumMod val="75000"/>
                  </a:schemeClr>
                </a:solidFill>
              </a:rPr>
              <a:t>QA</a:t>
            </a:r>
            <a:endParaRPr lang="en-US" sz="1400" dirty="0"/>
          </a:p>
        </p:txBody>
      </p:sp>
      <p:sp>
        <p:nvSpPr>
          <p:cNvPr id="156" name="Rectangle 24"/>
          <p:cNvSpPr>
            <a:spLocks noChangeArrowheads="1"/>
          </p:cNvSpPr>
          <p:nvPr/>
        </p:nvSpPr>
        <p:spPr bwMode="auto">
          <a:xfrm>
            <a:off x="6532151" y="418214"/>
            <a:ext cx="2568547" cy="1384995"/>
          </a:xfrm>
          <a:prstGeom prst="rect">
            <a:avLst/>
          </a:prstGeom>
          <a:noFill/>
          <a:ln w="9525">
            <a:solidFill>
              <a:schemeClr val="accent1"/>
            </a:solidFill>
            <a:miter lim="800000"/>
            <a:headEnd/>
            <a:tailEnd/>
          </a:ln>
        </p:spPr>
        <p:txBody>
          <a:bodyPr wrap="square">
            <a:spAutoFit/>
          </a:bodyPr>
          <a:lstStyle/>
          <a:p>
            <a:r>
              <a:rPr lang="ru-RU" sz="1200" b="1" kern="0" dirty="0" smtClean="0">
                <a:solidFill>
                  <a:schemeClr val="accent1"/>
                </a:solidFill>
              </a:rPr>
              <a:t>Обозначения</a:t>
            </a:r>
            <a:r>
              <a:rPr lang="en-GB" sz="1200" b="1" kern="0" dirty="0" smtClean="0">
                <a:solidFill>
                  <a:schemeClr val="accent1"/>
                </a:solidFill>
              </a:rPr>
              <a:t>:</a:t>
            </a:r>
            <a:endParaRPr lang="en-GB" sz="1200" b="1" kern="0" dirty="0">
              <a:solidFill>
                <a:schemeClr val="accent1"/>
              </a:solidFill>
            </a:endParaRPr>
          </a:p>
          <a:p>
            <a:r>
              <a:rPr lang="en-GB" sz="1200" kern="0" dirty="0">
                <a:solidFill>
                  <a:schemeClr val="accent1"/>
                </a:solidFill>
              </a:rPr>
              <a:t>CAR = </a:t>
            </a:r>
            <a:r>
              <a:rPr lang="ru-RU" sz="1200" kern="0" dirty="0" smtClean="0">
                <a:solidFill>
                  <a:schemeClr val="accent1"/>
                </a:solidFill>
              </a:rPr>
              <a:t>Ссылки</a:t>
            </a:r>
            <a:r>
              <a:rPr lang="en-GB" sz="1200" kern="0" dirty="0" smtClean="0">
                <a:solidFill>
                  <a:schemeClr val="accent1"/>
                </a:solidFill>
              </a:rPr>
              <a:t>, </a:t>
            </a:r>
            <a:r>
              <a:rPr lang="ru-RU" sz="1200" kern="0" dirty="0" smtClean="0">
                <a:solidFill>
                  <a:schemeClr val="accent1"/>
                </a:solidFill>
              </a:rPr>
              <a:t>аннотации</a:t>
            </a:r>
            <a:r>
              <a:rPr lang="en-GB" sz="1200" kern="0" dirty="0" smtClean="0">
                <a:solidFill>
                  <a:schemeClr val="accent1"/>
                </a:solidFill>
              </a:rPr>
              <a:t>, </a:t>
            </a:r>
            <a:r>
              <a:rPr lang="ru-RU" sz="1200" kern="0" dirty="0" err="1" smtClean="0">
                <a:solidFill>
                  <a:schemeClr val="accent1"/>
                </a:solidFill>
              </a:rPr>
              <a:t>пристатейная</a:t>
            </a:r>
            <a:r>
              <a:rPr lang="ru-RU" sz="1200" kern="0" dirty="0" smtClean="0">
                <a:solidFill>
                  <a:schemeClr val="accent1"/>
                </a:solidFill>
              </a:rPr>
              <a:t> литература</a:t>
            </a:r>
            <a:endParaRPr lang="en-GB" sz="1200" kern="0" dirty="0">
              <a:solidFill>
                <a:schemeClr val="accent1"/>
              </a:solidFill>
            </a:endParaRPr>
          </a:p>
          <a:p>
            <a:r>
              <a:rPr lang="en-GB" sz="1200" kern="0" dirty="0">
                <a:solidFill>
                  <a:schemeClr val="accent1"/>
                </a:solidFill>
              </a:rPr>
              <a:t>OPSBANK = </a:t>
            </a:r>
            <a:r>
              <a:rPr lang="ru-RU" sz="1200" kern="0" dirty="0" smtClean="0">
                <a:solidFill>
                  <a:schemeClr val="accent1"/>
                </a:solidFill>
              </a:rPr>
              <a:t>банк данных</a:t>
            </a:r>
            <a:endParaRPr lang="en-GB" sz="1200" kern="0" dirty="0" smtClean="0">
              <a:solidFill>
                <a:schemeClr val="accent1"/>
              </a:solidFill>
            </a:endParaRPr>
          </a:p>
          <a:p>
            <a:r>
              <a:rPr lang="en-GB" sz="1200" kern="0" dirty="0" smtClean="0">
                <a:solidFill>
                  <a:schemeClr val="accent1"/>
                </a:solidFill>
              </a:rPr>
              <a:t>VTW = Virtual Total Warehouse</a:t>
            </a:r>
            <a:r>
              <a:rPr lang="ru-RU" sz="1200" kern="0" dirty="0" smtClean="0">
                <a:solidFill>
                  <a:schemeClr val="accent1"/>
                </a:solidFill>
              </a:rPr>
              <a:t> (виртуальное хранилище)</a:t>
            </a:r>
            <a:endParaRPr lang="en-GB" sz="1200" kern="0" dirty="0" smtClean="0">
              <a:solidFill>
                <a:schemeClr val="accent1"/>
              </a:solidFill>
            </a:endParaRPr>
          </a:p>
          <a:p>
            <a:r>
              <a:rPr lang="en-GB" sz="1200" kern="0" dirty="0" smtClean="0">
                <a:solidFill>
                  <a:schemeClr val="accent1"/>
                </a:solidFill>
              </a:rPr>
              <a:t>QA = </a:t>
            </a:r>
            <a:r>
              <a:rPr lang="ru-RU" sz="1200" kern="0" dirty="0" smtClean="0">
                <a:solidFill>
                  <a:schemeClr val="accent1"/>
                </a:solidFill>
              </a:rPr>
              <a:t>Оценка качества</a:t>
            </a:r>
            <a:endParaRPr lang="en-GB" sz="1200" kern="0" dirty="0">
              <a:solidFill>
                <a:schemeClr val="accent1"/>
              </a:solidFill>
            </a:endParaRPr>
          </a:p>
        </p:txBody>
      </p:sp>
      <p:sp>
        <p:nvSpPr>
          <p:cNvPr id="149" name="Rectangle 24"/>
          <p:cNvSpPr>
            <a:spLocks noChangeArrowheads="1"/>
          </p:cNvSpPr>
          <p:nvPr/>
        </p:nvSpPr>
        <p:spPr bwMode="auto">
          <a:xfrm>
            <a:off x="0" y="5977446"/>
            <a:ext cx="3949432" cy="738664"/>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ru-RU" sz="1400" dirty="0" smtClean="0">
                <a:solidFill>
                  <a:schemeClr val="accent1">
                    <a:lumMod val="75000"/>
                  </a:schemeClr>
                </a:solidFill>
              </a:rPr>
              <a:t>Сбор</a:t>
            </a:r>
            <a:endParaRPr lang="en-GB" sz="1400" dirty="0">
              <a:solidFill>
                <a:schemeClr val="accent1">
                  <a:lumMod val="75000"/>
                </a:schemeClr>
              </a:solidFill>
            </a:endParaRPr>
          </a:p>
          <a:p>
            <a:pPr marL="285750" indent="-285750">
              <a:buFont typeface="Arial" panose="020B0604020202020204" pitchFamily="34" charset="0"/>
              <a:buChar char="•"/>
            </a:pPr>
            <a:r>
              <a:rPr lang="ru-RU" sz="1400" dirty="0" smtClean="0">
                <a:solidFill>
                  <a:schemeClr val="accent1">
                    <a:lumMod val="75000"/>
                  </a:schemeClr>
                </a:solidFill>
              </a:rPr>
              <a:t>Преобразование</a:t>
            </a:r>
            <a:endParaRPr lang="en-GB" sz="1400" dirty="0">
              <a:solidFill>
                <a:schemeClr val="accent1">
                  <a:lumMod val="75000"/>
                </a:schemeClr>
              </a:solidFill>
            </a:endParaRPr>
          </a:p>
          <a:p>
            <a:pPr marL="285750" indent="-285750">
              <a:buFont typeface="Arial" panose="020B0604020202020204" pitchFamily="34" charset="0"/>
              <a:buChar char="•"/>
            </a:pPr>
            <a:r>
              <a:rPr lang="ru-RU" sz="1400" dirty="0" smtClean="0">
                <a:solidFill>
                  <a:schemeClr val="accent1">
                    <a:lumMod val="75000"/>
                  </a:schemeClr>
                </a:solidFill>
              </a:rPr>
              <a:t>Индексация</a:t>
            </a:r>
            <a:r>
              <a:rPr lang="en-GB" sz="1400" dirty="0" smtClean="0">
                <a:solidFill>
                  <a:schemeClr val="accent1">
                    <a:lumMod val="75000"/>
                  </a:schemeClr>
                </a:solidFill>
              </a:rPr>
              <a:t> (</a:t>
            </a:r>
            <a:r>
              <a:rPr lang="ru-RU" sz="1400" dirty="0" err="1" smtClean="0">
                <a:solidFill>
                  <a:schemeClr val="accent1">
                    <a:lumMod val="75000"/>
                  </a:schemeClr>
                </a:solidFill>
              </a:rPr>
              <a:t>напр</a:t>
            </a:r>
            <a:r>
              <a:rPr lang="en-GB" sz="1400" dirty="0" smtClean="0">
                <a:solidFill>
                  <a:schemeClr val="accent1">
                    <a:lumMod val="75000"/>
                  </a:schemeClr>
                </a:solidFill>
              </a:rPr>
              <a:t>. </a:t>
            </a:r>
            <a:r>
              <a:rPr lang="ru-RU" sz="1400" dirty="0" smtClean="0">
                <a:solidFill>
                  <a:schemeClr val="accent1">
                    <a:lumMod val="75000"/>
                  </a:schemeClr>
                </a:solidFill>
              </a:rPr>
              <a:t>ключевые слова</a:t>
            </a:r>
            <a:r>
              <a:rPr lang="en-GB" sz="1400" dirty="0" smtClean="0">
                <a:solidFill>
                  <a:schemeClr val="accent1">
                    <a:lumMod val="75000"/>
                  </a:schemeClr>
                </a:solidFill>
              </a:rPr>
              <a:t>)</a:t>
            </a:r>
            <a:endParaRPr lang="en-GB" sz="1400" dirty="0">
              <a:solidFill>
                <a:schemeClr val="accent1">
                  <a:lumMod val="75000"/>
                </a:schemeClr>
              </a:solidFill>
            </a:endParaRPr>
          </a:p>
        </p:txBody>
      </p:sp>
      <p:sp>
        <p:nvSpPr>
          <p:cNvPr id="154" name="Rectangle 153"/>
          <p:cNvSpPr/>
          <p:nvPr/>
        </p:nvSpPr>
        <p:spPr>
          <a:xfrm>
            <a:off x="1694974" y="5757328"/>
            <a:ext cx="5581593" cy="307777"/>
          </a:xfrm>
          <a:prstGeom prst="rect">
            <a:avLst/>
          </a:prstGeom>
        </p:spPr>
        <p:txBody>
          <a:bodyPr wrap="none">
            <a:spAutoFit/>
          </a:bodyPr>
          <a:lstStyle/>
          <a:p>
            <a:pPr algn="ctr"/>
            <a:r>
              <a:rPr lang="ru-RU" sz="1400" dirty="0" smtClean="0">
                <a:solidFill>
                  <a:schemeClr val="accent1">
                    <a:lumMod val="75000"/>
                  </a:schemeClr>
                </a:solidFill>
              </a:rPr>
              <a:t>Сбор данных</a:t>
            </a:r>
            <a:r>
              <a:rPr lang="en-GB" sz="1400" dirty="0" smtClean="0">
                <a:solidFill>
                  <a:schemeClr val="accent1">
                    <a:lumMod val="75000"/>
                  </a:schemeClr>
                </a:solidFill>
              </a:rPr>
              <a:t>, </a:t>
            </a:r>
            <a:r>
              <a:rPr lang="ru-RU" sz="1400" dirty="0" smtClean="0">
                <a:solidFill>
                  <a:schemeClr val="accent1">
                    <a:lumMod val="75000"/>
                  </a:schemeClr>
                </a:solidFill>
              </a:rPr>
              <a:t>индексация (вкл. ключевые слова)</a:t>
            </a:r>
            <a:r>
              <a:rPr lang="en-GB" sz="1400" dirty="0" smtClean="0">
                <a:solidFill>
                  <a:schemeClr val="accent1">
                    <a:lumMod val="75000"/>
                  </a:schemeClr>
                </a:solidFill>
              </a:rPr>
              <a:t>, </a:t>
            </a:r>
            <a:r>
              <a:rPr lang="ru-RU" sz="1400" dirty="0" smtClean="0">
                <a:solidFill>
                  <a:schemeClr val="accent1">
                    <a:lumMod val="75000"/>
                  </a:schemeClr>
                </a:solidFill>
              </a:rPr>
              <a:t>создание </a:t>
            </a:r>
            <a:r>
              <a:rPr lang="en-GB" sz="1400" dirty="0" smtClean="0">
                <a:solidFill>
                  <a:schemeClr val="accent1">
                    <a:lumMod val="75000"/>
                  </a:schemeClr>
                </a:solidFill>
              </a:rPr>
              <a:t>CAR</a:t>
            </a:r>
            <a:endParaRPr lang="en-US" sz="1400" dirty="0"/>
          </a:p>
        </p:txBody>
      </p:sp>
      <p:sp>
        <p:nvSpPr>
          <p:cNvPr id="155" name="Rectangle 24"/>
          <p:cNvSpPr>
            <a:spLocks noChangeArrowheads="1"/>
          </p:cNvSpPr>
          <p:nvPr/>
        </p:nvSpPr>
        <p:spPr bwMode="auto">
          <a:xfrm>
            <a:off x="6877770" y="5979181"/>
            <a:ext cx="2228615" cy="830997"/>
          </a:xfrm>
          <a:prstGeom prst="rect">
            <a:avLst/>
          </a:prstGeom>
          <a:noFill/>
          <a:ln w="9525">
            <a:solidFill>
              <a:schemeClr val="accent1"/>
            </a:solidFill>
            <a:miter lim="800000"/>
            <a:headEnd/>
            <a:tailEnd/>
          </a:ln>
        </p:spPr>
        <p:txBody>
          <a:bodyPr wrap="square">
            <a:spAutoFit/>
          </a:bodyPr>
          <a:lstStyle/>
          <a:p>
            <a:r>
              <a:rPr lang="ru-RU" sz="1200" b="1" kern="0" dirty="0" smtClean="0">
                <a:solidFill>
                  <a:schemeClr val="accent1"/>
                </a:solidFill>
              </a:rPr>
              <a:t>Обозначения</a:t>
            </a:r>
            <a:r>
              <a:rPr lang="en-GB" sz="1200" b="1" kern="0" dirty="0" smtClean="0">
                <a:solidFill>
                  <a:schemeClr val="accent1"/>
                </a:solidFill>
              </a:rPr>
              <a:t>:</a:t>
            </a:r>
            <a:endParaRPr lang="en-GB" sz="1200" b="1" kern="0" dirty="0">
              <a:solidFill>
                <a:schemeClr val="accent1"/>
              </a:solidFill>
            </a:endParaRPr>
          </a:p>
          <a:p>
            <a:r>
              <a:rPr lang="en-GB" sz="1200" kern="0" dirty="0">
                <a:solidFill>
                  <a:schemeClr val="accent1"/>
                </a:solidFill>
              </a:rPr>
              <a:t>CAR = </a:t>
            </a:r>
            <a:r>
              <a:rPr lang="ru-RU" sz="1200" kern="0" dirty="0" smtClean="0">
                <a:solidFill>
                  <a:schemeClr val="accent1"/>
                </a:solidFill>
              </a:rPr>
              <a:t>Ссылки,</a:t>
            </a:r>
            <a:r>
              <a:rPr lang="en-GB" sz="1200" kern="0" dirty="0" smtClean="0">
                <a:solidFill>
                  <a:schemeClr val="accent1"/>
                </a:solidFill>
              </a:rPr>
              <a:t> </a:t>
            </a:r>
            <a:r>
              <a:rPr lang="ru-RU" sz="1200" kern="0" dirty="0" smtClean="0">
                <a:solidFill>
                  <a:schemeClr val="accent1"/>
                </a:solidFill>
              </a:rPr>
              <a:t>аннотации, </a:t>
            </a:r>
            <a:r>
              <a:rPr lang="ru-RU" sz="1200" kern="0" dirty="0" err="1" smtClean="0">
                <a:solidFill>
                  <a:schemeClr val="accent1"/>
                </a:solidFill>
              </a:rPr>
              <a:t>пристатейная</a:t>
            </a:r>
            <a:r>
              <a:rPr lang="ru-RU" sz="1200" kern="0" dirty="0" smtClean="0">
                <a:solidFill>
                  <a:schemeClr val="accent1"/>
                </a:solidFill>
              </a:rPr>
              <a:t> литература</a:t>
            </a:r>
            <a:endParaRPr lang="en-GB" sz="1200" kern="0" dirty="0">
              <a:solidFill>
                <a:schemeClr val="accent1"/>
              </a:solidFill>
            </a:endParaRPr>
          </a:p>
          <a:p>
            <a:r>
              <a:rPr lang="en-GB" sz="1200" kern="0" dirty="0">
                <a:solidFill>
                  <a:schemeClr val="accent1"/>
                </a:solidFill>
              </a:rPr>
              <a:t>OPSBANK = </a:t>
            </a:r>
            <a:r>
              <a:rPr lang="ru-RU" sz="1200" kern="0" dirty="0" smtClean="0">
                <a:solidFill>
                  <a:schemeClr val="accent1"/>
                </a:solidFill>
              </a:rPr>
              <a:t>банк данных</a:t>
            </a:r>
            <a:endParaRPr lang="en-GB" sz="1200" kern="0" dirty="0" smtClean="0">
              <a:solidFill>
                <a:schemeClr val="accent1"/>
              </a:solidFill>
            </a:endParaRPr>
          </a:p>
        </p:txBody>
      </p:sp>
    </p:spTree>
    <p:extLst>
      <p:ext uri="{BB962C8B-B14F-4D97-AF65-F5344CB8AC3E}">
        <p14:creationId xmlns="" xmlns:p14="http://schemas.microsoft.com/office/powerpoint/2010/main" val="28897927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8612" y="2629263"/>
            <a:ext cx="1687513" cy="97948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1600" dirty="0" smtClean="0">
                <a:solidFill>
                  <a:schemeClr val="accent1">
                    <a:lumMod val="75000"/>
                  </a:schemeClr>
                </a:solidFill>
              </a:rPr>
              <a:t>Поставщики</a:t>
            </a:r>
            <a:r>
              <a:rPr lang="en-GB" sz="1400" dirty="0" smtClean="0">
                <a:solidFill>
                  <a:schemeClr val="accent1">
                    <a:lumMod val="75000"/>
                  </a:schemeClr>
                </a:solidFill>
              </a:rPr>
              <a:t>:</a:t>
            </a:r>
            <a:endParaRPr lang="en-GB" sz="1400" dirty="0">
              <a:solidFill>
                <a:schemeClr val="accent1">
                  <a:lumMod val="75000"/>
                </a:schemeClr>
              </a:solidFill>
            </a:endParaRPr>
          </a:p>
          <a:p>
            <a:pPr>
              <a:defRPr/>
            </a:pPr>
            <a:r>
              <a:rPr lang="ru-RU" sz="1400" dirty="0" smtClean="0">
                <a:solidFill>
                  <a:schemeClr val="accent1">
                    <a:lumMod val="75000"/>
                  </a:schemeClr>
                </a:solidFill>
              </a:rPr>
              <a:t>создание</a:t>
            </a:r>
            <a:r>
              <a:rPr lang="en-GB" sz="1400" dirty="0" smtClean="0">
                <a:solidFill>
                  <a:schemeClr val="accent1">
                    <a:lumMod val="75000"/>
                  </a:schemeClr>
                </a:solidFill>
              </a:rPr>
              <a:t> </a:t>
            </a:r>
            <a:r>
              <a:rPr lang="en-GB" sz="1400" dirty="0">
                <a:solidFill>
                  <a:schemeClr val="accent1">
                    <a:lumMod val="75000"/>
                  </a:schemeClr>
                </a:solidFill>
              </a:rPr>
              <a:t>CARs </a:t>
            </a:r>
            <a:r>
              <a:rPr lang="ru-RU" sz="1400" dirty="0" smtClean="0">
                <a:solidFill>
                  <a:schemeClr val="accent1">
                    <a:lumMod val="75000"/>
                  </a:schemeClr>
                </a:solidFill>
              </a:rPr>
              <a:t>из журнального контента</a:t>
            </a:r>
            <a:endParaRPr lang="en-US" sz="1400" dirty="0">
              <a:solidFill>
                <a:schemeClr val="accent1">
                  <a:lumMod val="75000"/>
                </a:schemeClr>
              </a:solidFill>
            </a:endParaRPr>
          </a:p>
        </p:txBody>
      </p:sp>
      <p:sp>
        <p:nvSpPr>
          <p:cNvPr id="5" name="Rectangle 4"/>
          <p:cNvSpPr/>
          <p:nvPr/>
        </p:nvSpPr>
        <p:spPr>
          <a:xfrm>
            <a:off x="3822812" y="2846751"/>
            <a:ext cx="1687512"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600" dirty="0">
                <a:solidFill>
                  <a:schemeClr val="accent1">
                    <a:lumMod val="75000"/>
                  </a:schemeClr>
                </a:solidFill>
              </a:rPr>
              <a:t>OPSBANK</a:t>
            </a:r>
            <a:endParaRPr lang="en-US" sz="1600" dirty="0">
              <a:solidFill>
                <a:schemeClr val="accent1">
                  <a:lumMod val="75000"/>
                </a:schemeClr>
              </a:solidFill>
            </a:endParaRPr>
          </a:p>
        </p:txBody>
      </p:sp>
      <p:sp>
        <p:nvSpPr>
          <p:cNvPr id="6" name="Rectangle 5"/>
          <p:cNvSpPr/>
          <p:nvPr/>
        </p:nvSpPr>
        <p:spPr>
          <a:xfrm>
            <a:off x="3343387" y="4197713"/>
            <a:ext cx="2646362" cy="1849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M-Hub</a:t>
            </a:r>
          </a:p>
          <a:p>
            <a:pPr algn="ctr">
              <a:defRPr/>
            </a:pPr>
            <a:endParaRPr lang="en-GB" sz="1400" dirty="0"/>
          </a:p>
          <a:p>
            <a:pPr algn="ctr">
              <a:defRPr/>
            </a:pPr>
            <a:endParaRPr lang="en-GB" sz="1400" dirty="0"/>
          </a:p>
          <a:p>
            <a:pPr algn="ctr">
              <a:defRPr/>
            </a:pPr>
            <a:endParaRPr lang="en-GB" sz="1400" dirty="0"/>
          </a:p>
          <a:p>
            <a:pPr algn="ctr">
              <a:defRPr/>
            </a:pPr>
            <a:endParaRPr lang="en-GB" sz="1400" dirty="0"/>
          </a:p>
          <a:p>
            <a:pPr algn="ctr">
              <a:defRPr/>
            </a:pPr>
            <a:endParaRPr lang="en-GB" sz="1400" dirty="0"/>
          </a:p>
          <a:p>
            <a:pPr algn="ctr">
              <a:defRPr/>
            </a:pPr>
            <a:endParaRPr lang="en-GB" sz="1400" dirty="0"/>
          </a:p>
          <a:p>
            <a:pPr algn="ctr">
              <a:defRPr/>
            </a:pPr>
            <a:endParaRPr lang="en-US" sz="1400" dirty="0"/>
          </a:p>
        </p:txBody>
      </p:sp>
      <p:sp>
        <p:nvSpPr>
          <p:cNvPr id="7" name="Rectangle 6"/>
          <p:cNvSpPr/>
          <p:nvPr/>
        </p:nvSpPr>
        <p:spPr>
          <a:xfrm>
            <a:off x="3529124" y="4785088"/>
            <a:ext cx="936625" cy="10890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accent1">
                    <a:lumMod val="75000"/>
                  </a:schemeClr>
                </a:solidFill>
              </a:rPr>
              <a:t>SW</a:t>
            </a:r>
            <a:endParaRPr lang="en-US" sz="1600" dirty="0">
              <a:solidFill>
                <a:schemeClr val="accent1">
                  <a:lumMod val="75000"/>
                </a:schemeClr>
              </a:solidFill>
            </a:endParaRPr>
          </a:p>
        </p:txBody>
      </p:sp>
      <p:sp>
        <p:nvSpPr>
          <p:cNvPr id="8" name="Rectangle 7"/>
          <p:cNvSpPr/>
          <p:nvPr/>
        </p:nvSpPr>
        <p:spPr>
          <a:xfrm>
            <a:off x="4857862" y="4785088"/>
            <a:ext cx="935037" cy="10890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accent1">
                    <a:lumMod val="75000"/>
                  </a:schemeClr>
                </a:solidFill>
              </a:rPr>
              <a:t>AW</a:t>
            </a:r>
          </a:p>
          <a:p>
            <a:pPr algn="ctr">
              <a:defRPr/>
            </a:pPr>
            <a:endParaRPr lang="en-GB" sz="1600" dirty="0">
              <a:solidFill>
                <a:schemeClr val="accent1">
                  <a:lumMod val="75000"/>
                </a:schemeClr>
              </a:solidFill>
            </a:endParaRPr>
          </a:p>
          <a:p>
            <a:pPr algn="ctr">
              <a:defRPr/>
            </a:pPr>
            <a:endParaRPr lang="en-GB" sz="1600" dirty="0">
              <a:solidFill>
                <a:schemeClr val="accent1">
                  <a:lumMod val="75000"/>
                </a:schemeClr>
              </a:solidFill>
            </a:endParaRPr>
          </a:p>
          <a:p>
            <a:pPr algn="ctr">
              <a:defRPr/>
            </a:pPr>
            <a:endParaRPr lang="en-US" sz="1600" dirty="0">
              <a:solidFill>
                <a:schemeClr val="accent1">
                  <a:lumMod val="75000"/>
                </a:schemeClr>
              </a:solidFill>
            </a:endParaRPr>
          </a:p>
        </p:txBody>
      </p:sp>
      <p:sp>
        <p:nvSpPr>
          <p:cNvPr id="9" name="Rectangle 8"/>
          <p:cNvSpPr/>
          <p:nvPr/>
        </p:nvSpPr>
        <p:spPr>
          <a:xfrm>
            <a:off x="4954699" y="5078776"/>
            <a:ext cx="773113" cy="3587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accent1">
                    <a:lumMod val="75000"/>
                  </a:schemeClr>
                </a:solidFill>
              </a:rPr>
              <a:t>AP/IP</a:t>
            </a:r>
            <a:endParaRPr lang="en-US" sz="1400" dirty="0">
              <a:solidFill>
                <a:schemeClr val="accent1">
                  <a:lumMod val="75000"/>
                </a:schemeClr>
              </a:solidFill>
            </a:endParaRPr>
          </a:p>
        </p:txBody>
      </p:sp>
      <p:sp>
        <p:nvSpPr>
          <p:cNvPr id="10" name="Rectangle 9"/>
          <p:cNvSpPr/>
          <p:nvPr/>
        </p:nvSpPr>
        <p:spPr>
          <a:xfrm>
            <a:off x="4954699" y="5470888"/>
            <a:ext cx="773113" cy="3587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accent1">
                    <a:lumMod val="75000"/>
                  </a:schemeClr>
                </a:solidFill>
              </a:rPr>
              <a:t>STP</a:t>
            </a:r>
            <a:endParaRPr lang="en-US" sz="1400" dirty="0">
              <a:solidFill>
                <a:schemeClr val="accent1">
                  <a:lumMod val="75000"/>
                </a:schemeClr>
              </a:solidFill>
            </a:endParaRPr>
          </a:p>
        </p:txBody>
      </p:sp>
      <p:cxnSp>
        <p:nvCxnSpPr>
          <p:cNvPr id="12" name="Straight Arrow Connector 11"/>
          <p:cNvCxnSpPr>
            <a:stCxn id="7" idx="3"/>
            <a:endCxn id="8" idx="1"/>
          </p:cNvCxnSpPr>
          <p:nvPr/>
        </p:nvCxnSpPr>
        <p:spPr>
          <a:xfrm>
            <a:off x="4465749" y="5329601"/>
            <a:ext cx="392113" cy="0"/>
          </a:xfrm>
          <a:prstGeom prst="straightConnector1">
            <a:avLst/>
          </a:prstGeom>
          <a:ln w="28575">
            <a:solidFill>
              <a:schemeClr val="accent1">
                <a:lumMod val="20000"/>
                <a:lumOff val="8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2"/>
            <a:endCxn id="6" idx="0"/>
          </p:cNvCxnSpPr>
          <p:nvPr/>
        </p:nvCxnSpPr>
        <p:spPr>
          <a:xfrm flipH="1">
            <a:off x="4667362" y="3380151"/>
            <a:ext cx="0" cy="81756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419462" y="3108688"/>
            <a:ext cx="1403350" cy="10319"/>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69650" name="Rectangle 24"/>
          <p:cNvSpPr>
            <a:spLocks noChangeArrowheads="1"/>
          </p:cNvSpPr>
          <p:nvPr/>
        </p:nvSpPr>
        <p:spPr bwMode="auto">
          <a:xfrm>
            <a:off x="6462164" y="1241316"/>
            <a:ext cx="2568547" cy="2492990"/>
          </a:xfrm>
          <a:prstGeom prst="rect">
            <a:avLst/>
          </a:prstGeom>
          <a:noFill/>
          <a:ln w="9525">
            <a:solidFill>
              <a:schemeClr val="accent1"/>
            </a:solidFill>
            <a:miter lim="800000"/>
            <a:headEnd/>
            <a:tailEnd/>
          </a:ln>
        </p:spPr>
        <p:txBody>
          <a:bodyPr wrap="square">
            <a:spAutoFit/>
          </a:bodyPr>
          <a:lstStyle/>
          <a:p>
            <a:r>
              <a:rPr lang="ru-RU" sz="1200" b="1" kern="0" dirty="0" smtClean="0">
                <a:solidFill>
                  <a:schemeClr val="accent1"/>
                </a:solidFill>
              </a:rPr>
              <a:t>Пояснение:</a:t>
            </a:r>
            <a:endParaRPr lang="en-GB" sz="1200" b="1" kern="0" dirty="0">
              <a:solidFill>
                <a:schemeClr val="accent1"/>
              </a:solidFill>
            </a:endParaRPr>
          </a:p>
          <a:p>
            <a:r>
              <a:rPr lang="en-GB" sz="1200" kern="0" dirty="0">
                <a:solidFill>
                  <a:schemeClr val="accent1"/>
                </a:solidFill>
              </a:rPr>
              <a:t>CAR = </a:t>
            </a:r>
            <a:r>
              <a:rPr lang="ru-RU" sz="1200" kern="0" dirty="0" smtClean="0">
                <a:solidFill>
                  <a:schemeClr val="accent1"/>
                </a:solidFill>
              </a:rPr>
              <a:t>ссылки</a:t>
            </a:r>
            <a:r>
              <a:rPr lang="en-GB" sz="1200" kern="0" dirty="0" smtClean="0">
                <a:solidFill>
                  <a:schemeClr val="accent1"/>
                </a:solidFill>
              </a:rPr>
              <a:t>, </a:t>
            </a:r>
            <a:r>
              <a:rPr lang="ru-RU" sz="1200" kern="0" dirty="0" smtClean="0">
                <a:solidFill>
                  <a:schemeClr val="accent1"/>
                </a:solidFill>
              </a:rPr>
              <a:t>аннотации</a:t>
            </a:r>
            <a:r>
              <a:rPr lang="en-GB" sz="1200" kern="0" dirty="0" smtClean="0">
                <a:solidFill>
                  <a:schemeClr val="accent1"/>
                </a:solidFill>
              </a:rPr>
              <a:t>, </a:t>
            </a:r>
            <a:r>
              <a:rPr lang="ru-RU" sz="1200" kern="0" dirty="0" err="1" smtClean="0">
                <a:solidFill>
                  <a:schemeClr val="accent1"/>
                </a:solidFill>
              </a:rPr>
              <a:t>пристетйная</a:t>
            </a:r>
            <a:r>
              <a:rPr lang="ru-RU" sz="1200" kern="0" dirty="0" smtClean="0">
                <a:solidFill>
                  <a:schemeClr val="accent1"/>
                </a:solidFill>
              </a:rPr>
              <a:t> литература</a:t>
            </a:r>
            <a:endParaRPr lang="en-GB" sz="1200" kern="0" dirty="0">
              <a:solidFill>
                <a:schemeClr val="accent1"/>
              </a:solidFill>
            </a:endParaRPr>
          </a:p>
          <a:p>
            <a:r>
              <a:rPr lang="en-GB" sz="1200" kern="0" dirty="0">
                <a:solidFill>
                  <a:schemeClr val="accent1"/>
                </a:solidFill>
              </a:rPr>
              <a:t>OPSBANK = </a:t>
            </a:r>
            <a:r>
              <a:rPr lang="ru-RU" sz="1200" kern="0" dirty="0" smtClean="0">
                <a:solidFill>
                  <a:schemeClr val="accent1"/>
                </a:solidFill>
              </a:rPr>
              <a:t>банк данных</a:t>
            </a:r>
            <a:endParaRPr lang="en-GB" sz="1200" kern="0" dirty="0">
              <a:solidFill>
                <a:schemeClr val="accent1"/>
              </a:solidFill>
            </a:endParaRPr>
          </a:p>
          <a:p>
            <a:r>
              <a:rPr lang="en-GB" sz="1200" kern="0" dirty="0">
                <a:solidFill>
                  <a:schemeClr val="accent1"/>
                </a:solidFill>
              </a:rPr>
              <a:t>M-Hub = </a:t>
            </a:r>
            <a:r>
              <a:rPr lang="ru-RU" sz="1200" kern="0" dirty="0" err="1" smtClean="0">
                <a:solidFill>
                  <a:schemeClr val="accent1"/>
                </a:solidFill>
              </a:rPr>
              <a:t>хаб</a:t>
            </a:r>
            <a:r>
              <a:rPr lang="ru-RU" sz="1200" kern="0" dirty="0" smtClean="0">
                <a:solidFill>
                  <a:schemeClr val="accent1"/>
                </a:solidFill>
              </a:rPr>
              <a:t> соответствий</a:t>
            </a:r>
            <a:endParaRPr lang="en-GB" sz="1200" kern="0" dirty="0">
              <a:solidFill>
                <a:schemeClr val="accent1"/>
              </a:solidFill>
            </a:endParaRPr>
          </a:p>
          <a:p>
            <a:r>
              <a:rPr lang="en-GB" sz="1200" kern="0" dirty="0">
                <a:solidFill>
                  <a:schemeClr val="accent1"/>
                </a:solidFill>
              </a:rPr>
              <a:t>SW = </a:t>
            </a:r>
            <a:r>
              <a:rPr lang="ru-RU" sz="1200" kern="0" dirty="0" smtClean="0">
                <a:solidFill>
                  <a:schemeClr val="accent1"/>
                </a:solidFill>
              </a:rPr>
              <a:t>хранилище </a:t>
            </a:r>
            <a:r>
              <a:rPr lang="en-GB" sz="1200" kern="0" dirty="0" smtClean="0">
                <a:solidFill>
                  <a:schemeClr val="accent1"/>
                </a:solidFill>
              </a:rPr>
              <a:t>Scopus </a:t>
            </a:r>
            <a:endParaRPr lang="en-GB" sz="1200" kern="0" dirty="0">
              <a:solidFill>
                <a:schemeClr val="accent1"/>
              </a:solidFill>
            </a:endParaRPr>
          </a:p>
          <a:p>
            <a:r>
              <a:rPr lang="en-GB" sz="1200" kern="0" dirty="0">
                <a:solidFill>
                  <a:schemeClr val="accent1"/>
                </a:solidFill>
              </a:rPr>
              <a:t>AW = </a:t>
            </a:r>
            <a:r>
              <a:rPr lang="ru-RU" sz="1200" kern="0" dirty="0" smtClean="0">
                <a:solidFill>
                  <a:schemeClr val="accent1"/>
                </a:solidFill>
              </a:rPr>
              <a:t>хранилище информации об авторах </a:t>
            </a:r>
            <a:endParaRPr lang="en-GB" sz="1200" kern="0" dirty="0">
              <a:solidFill>
                <a:schemeClr val="accent1"/>
              </a:solidFill>
            </a:endParaRPr>
          </a:p>
          <a:p>
            <a:r>
              <a:rPr lang="en-GB" sz="1200" kern="0" dirty="0">
                <a:solidFill>
                  <a:schemeClr val="accent1"/>
                </a:solidFill>
              </a:rPr>
              <a:t>AP/IP = </a:t>
            </a:r>
            <a:r>
              <a:rPr lang="ru-RU" sz="1200" kern="0" dirty="0" smtClean="0">
                <a:solidFill>
                  <a:schemeClr val="accent1"/>
                </a:solidFill>
              </a:rPr>
              <a:t>профилирование авторов</a:t>
            </a:r>
            <a:r>
              <a:rPr lang="en-GB" sz="1200" kern="0" dirty="0" smtClean="0">
                <a:solidFill>
                  <a:schemeClr val="accent1"/>
                </a:solidFill>
              </a:rPr>
              <a:t>/</a:t>
            </a:r>
            <a:r>
              <a:rPr lang="ru-RU" sz="1200" kern="0" dirty="0" smtClean="0">
                <a:solidFill>
                  <a:schemeClr val="accent1"/>
                </a:solidFill>
              </a:rPr>
              <a:t>организаций</a:t>
            </a:r>
            <a:endParaRPr lang="en-GB" sz="1200" kern="0" dirty="0">
              <a:solidFill>
                <a:schemeClr val="accent1"/>
              </a:solidFill>
            </a:endParaRPr>
          </a:p>
          <a:p>
            <a:r>
              <a:rPr lang="en-GB" sz="1200" kern="0" dirty="0">
                <a:solidFill>
                  <a:schemeClr val="accent1"/>
                </a:solidFill>
              </a:rPr>
              <a:t>STP = </a:t>
            </a:r>
            <a:r>
              <a:rPr lang="ru-RU" sz="1200" kern="0" dirty="0" smtClean="0">
                <a:solidFill>
                  <a:schemeClr val="accent1"/>
                </a:solidFill>
              </a:rPr>
              <a:t>профилирование источников</a:t>
            </a:r>
            <a:endParaRPr lang="en-GB" sz="1200" kern="0" dirty="0">
              <a:solidFill>
                <a:schemeClr val="accent1"/>
              </a:solidFill>
            </a:endParaRPr>
          </a:p>
          <a:p>
            <a:r>
              <a:rPr lang="en-GB" sz="1200" kern="0" dirty="0" smtClean="0">
                <a:solidFill>
                  <a:schemeClr val="accent1"/>
                </a:solidFill>
              </a:rPr>
              <a:t>SOLR =</a:t>
            </a:r>
            <a:r>
              <a:rPr lang="ru-RU" sz="1200" kern="0" dirty="0" smtClean="0">
                <a:solidFill>
                  <a:schemeClr val="accent1"/>
                </a:solidFill>
              </a:rPr>
              <a:t> поисковый индекс</a:t>
            </a:r>
            <a:endParaRPr lang="en-US" sz="1200" kern="0" dirty="0">
              <a:solidFill>
                <a:schemeClr val="accent1"/>
              </a:solidFill>
            </a:endParaRPr>
          </a:p>
        </p:txBody>
      </p:sp>
      <p:sp>
        <p:nvSpPr>
          <p:cNvPr id="20" name="Rectangle 24"/>
          <p:cNvSpPr>
            <a:spLocks noChangeArrowheads="1"/>
          </p:cNvSpPr>
          <p:nvPr/>
        </p:nvSpPr>
        <p:spPr bwMode="auto">
          <a:xfrm>
            <a:off x="21295" y="4314166"/>
            <a:ext cx="3226541" cy="2246769"/>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ru-RU" sz="1400" dirty="0" smtClean="0">
                <a:solidFill>
                  <a:schemeClr val="accent1">
                    <a:lumMod val="75000"/>
                  </a:schemeClr>
                </a:solidFill>
              </a:rPr>
              <a:t>Индексация</a:t>
            </a:r>
            <a:r>
              <a:rPr lang="en-GB" sz="1400" dirty="0" smtClean="0">
                <a:solidFill>
                  <a:schemeClr val="accent1">
                    <a:lumMod val="75000"/>
                  </a:schemeClr>
                </a:solidFill>
              </a:rPr>
              <a:t> (</a:t>
            </a:r>
            <a:r>
              <a:rPr lang="ru-RU" sz="1400" dirty="0" err="1" smtClean="0">
                <a:solidFill>
                  <a:schemeClr val="accent1">
                    <a:lumMod val="75000"/>
                  </a:schemeClr>
                </a:solidFill>
              </a:rPr>
              <a:t>напр</a:t>
            </a:r>
            <a:r>
              <a:rPr lang="en-GB" sz="1400" dirty="0" smtClean="0">
                <a:solidFill>
                  <a:schemeClr val="accent1">
                    <a:lumMod val="75000"/>
                  </a:schemeClr>
                </a:solidFill>
              </a:rPr>
              <a:t>. </a:t>
            </a:r>
            <a:r>
              <a:rPr lang="en-GB" sz="1400" dirty="0">
                <a:solidFill>
                  <a:schemeClr val="accent1">
                    <a:lumMod val="75000"/>
                  </a:schemeClr>
                </a:solidFill>
              </a:rPr>
              <a:t>ASJC </a:t>
            </a:r>
            <a:r>
              <a:rPr lang="ru-RU" sz="1400" dirty="0" smtClean="0">
                <a:solidFill>
                  <a:schemeClr val="accent1">
                    <a:lumMod val="75000"/>
                  </a:schemeClr>
                </a:solidFill>
              </a:rPr>
              <a:t>коды</a:t>
            </a:r>
            <a:r>
              <a:rPr lang="en-GB" sz="1400" dirty="0" smtClean="0">
                <a:solidFill>
                  <a:schemeClr val="accent1">
                    <a:lumMod val="75000"/>
                  </a:schemeClr>
                </a:solidFill>
              </a:rPr>
              <a:t>)</a:t>
            </a:r>
            <a:endParaRPr lang="en-GB" sz="1400" dirty="0">
              <a:solidFill>
                <a:schemeClr val="accent1">
                  <a:lumMod val="75000"/>
                </a:schemeClr>
              </a:solidFill>
            </a:endParaRPr>
          </a:p>
          <a:p>
            <a:pPr marL="285750" indent="-285750">
              <a:buFont typeface="Arial" panose="020B0604020202020204" pitchFamily="34" charset="0"/>
              <a:buChar char="•"/>
            </a:pPr>
            <a:r>
              <a:rPr lang="ru-RU" sz="1400" dirty="0" err="1" smtClean="0">
                <a:solidFill>
                  <a:schemeClr val="accent1">
                    <a:lumMod val="75000"/>
                  </a:schemeClr>
                </a:solidFill>
              </a:rPr>
              <a:t>Дедупликация</a:t>
            </a:r>
            <a:r>
              <a:rPr lang="en-GB" sz="1400" dirty="0" smtClean="0">
                <a:solidFill>
                  <a:schemeClr val="accent1">
                    <a:lumMod val="75000"/>
                  </a:schemeClr>
                </a:solidFill>
              </a:rPr>
              <a:t> </a:t>
            </a:r>
            <a:r>
              <a:rPr lang="ru-RU" sz="1400" dirty="0" smtClean="0">
                <a:solidFill>
                  <a:schemeClr val="accent1">
                    <a:lumMod val="75000"/>
                  </a:schemeClr>
                </a:solidFill>
              </a:rPr>
              <a:t>и дополнение</a:t>
            </a:r>
            <a:endParaRPr lang="en-GB" sz="1400" dirty="0">
              <a:solidFill>
                <a:schemeClr val="accent1">
                  <a:lumMod val="75000"/>
                </a:schemeClr>
              </a:solidFill>
            </a:endParaRPr>
          </a:p>
          <a:p>
            <a:pPr marL="285750" indent="-285750">
              <a:buFont typeface="Arial" panose="020B0604020202020204" pitchFamily="34" charset="0"/>
              <a:buChar char="•"/>
            </a:pPr>
            <a:r>
              <a:rPr lang="ru-RU" sz="1400" dirty="0" smtClean="0">
                <a:solidFill>
                  <a:schemeClr val="accent1">
                    <a:lumMod val="75000"/>
                  </a:schemeClr>
                </a:solidFill>
              </a:rPr>
              <a:t>Связь </a:t>
            </a:r>
            <a:r>
              <a:rPr lang="ru-RU" sz="1400" dirty="0" err="1" smtClean="0">
                <a:solidFill>
                  <a:schemeClr val="accent1">
                    <a:lumMod val="75000"/>
                  </a:schemeClr>
                </a:solidFill>
              </a:rPr>
              <a:t>пристатейной</a:t>
            </a:r>
            <a:r>
              <a:rPr lang="ru-RU" sz="1400" dirty="0" smtClean="0">
                <a:solidFill>
                  <a:schemeClr val="accent1">
                    <a:lumMod val="75000"/>
                  </a:schemeClr>
                </a:solidFill>
              </a:rPr>
              <a:t> литературы</a:t>
            </a:r>
            <a:endParaRPr lang="en-GB" sz="1400" dirty="0">
              <a:solidFill>
                <a:schemeClr val="accent1">
                  <a:lumMod val="75000"/>
                </a:schemeClr>
              </a:solidFill>
            </a:endParaRPr>
          </a:p>
          <a:p>
            <a:pPr marL="285750" indent="-285750">
              <a:buFont typeface="Arial" panose="020B0604020202020204" pitchFamily="34" charset="0"/>
              <a:buChar char="•"/>
            </a:pPr>
            <a:r>
              <a:rPr lang="ru-RU" sz="1400" dirty="0" smtClean="0">
                <a:solidFill>
                  <a:schemeClr val="accent1">
                    <a:lumMod val="75000"/>
                  </a:schemeClr>
                </a:solidFill>
              </a:rPr>
              <a:t>Определение авторов</a:t>
            </a:r>
            <a:endParaRPr lang="en-GB" sz="1400" dirty="0">
              <a:solidFill>
                <a:schemeClr val="accent1">
                  <a:lumMod val="75000"/>
                </a:schemeClr>
              </a:solidFill>
            </a:endParaRPr>
          </a:p>
          <a:p>
            <a:pPr marL="285750" indent="-285750">
              <a:buFont typeface="Arial" panose="020B0604020202020204" pitchFamily="34" charset="0"/>
              <a:buChar char="•"/>
            </a:pPr>
            <a:r>
              <a:rPr lang="ru-RU" sz="1400" dirty="0" smtClean="0">
                <a:solidFill>
                  <a:schemeClr val="accent1">
                    <a:lumMod val="75000"/>
                  </a:schemeClr>
                </a:solidFill>
              </a:rPr>
              <a:t>Определение организаций</a:t>
            </a:r>
          </a:p>
          <a:p>
            <a:pPr marL="285750" indent="-285750">
              <a:buFont typeface="Arial" panose="020B0604020202020204" pitchFamily="34" charset="0"/>
              <a:buChar char="•"/>
            </a:pPr>
            <a:r>
              <a:rPr lang="ru-RU" sz="1400" dirty="0" smtClean="0">
                <a:solidFill>
                  <a:schemeClr val="accent1">
                    <a:lumMod val="75000"/>
                  </a:schemeClr>
                </a:solidFill>
              </a:rPr>
              <a:t>Определение источников</a:t>
            </a:r>
            <a:endParaRPr lang="en-GB" sz="1400" dirty="0">
              <a:solidFill>
                <a:schemeClr val="accent1">
                  <a:lumMod val="75000"/>
                </a:schemeClr>
              </a:solidFill>
            </a:endParaRPr>
          </a:p>
          <a:p>
            <a:pPr marL="285750" indent="-285750">
              <a:buFont typeface="Arial" panose="020B0604020202020204" pitchFamily="34" charset="0"/>
              <a:buChar char="•"/>
            </a:pPr>
            <a:r>
              <a:rPr lang="ru-RU" sz="1400" dirty="0" smtClean="0">
                <a:solidFill>
                  <a:schemeClr val="accent1">
                    <a:lumMod val="75000"/>
                  </a:schemeClr>
                </a:solidFill>
              </a:rPr>
              <a:t>Обработка заявок на корректировки профилей</a:t>
            </a:r>
            <a:endParaRPr lang="en-GB" sz="1400" dirty="0">
              <a:solidFill>
                <a:schemeClr val="accent1">
                  <a:lumMod val="75000"/>
                </a:schemeClr>
              </a:solidFill>
            </a:endParaRPr>
          </a:p>
          <a:p>
            <a:pPr marL="285750" indent="-285750">
              <a:buFont typeface="Arial" panose="020B0604020202020204" pitchFamily="34" charset="0"/>
              <a:buChar char="•"/>
            </a:pPr>
            <a:r>
              <a:rPr lang="ru-RU" sz="1400" dirty="0" smtClean="0">
                <a:solidFill>
                  <a:schemeClr val="accent1">
                    <a:lumMod val="75000"/>
                  </a:schemeClr>
                </a:solidFill>
              </a:rPr>
              <a:t>Поисковый индекс</a:t>
            </a:r>
            <a:endParaRPr lang="en-GB" sz="1400" dirty="0" smtClean="0">
              <a:solidFill>
                <a:schemeClr val="accent1">
                  <a:lumMod val="75000"/>
                </a:schemeClr>
              </a:solidFill>
            </a:endParaRPr>
          </a:p>
          <a:p>
            <a:pPr marL="285750" indent="-285750">
              <a:buFont typeface="Arial" panose="020B0604020202020204" pitchFamily="34" charset="0"/>
              <a:buChar char="•"/>
            </a:pPr>
            <a:r>
              <a:rPr lang="ru-RU" sz="1400" dirty="0" smtClean="0">
                <a:solidFill>
                  <a:schemeClr val="accent1">
                    <a:lumMod val="75000"/>
                  </a:schemeClr>
                </a:solidFill>
              </a:rPr>
              <a:t>Доставка данных</a:t>
            </a:r>
            <a:r>
              <a:rPr lang="en-GB" sz="1400" dirty="0" smtClean="0">
                <a:solidFill>
                  <a:schemeClr val="accent1">
                    <a:lumMod val="75000"/>
                  </a:schemeClr>
                </a:solidFill>
              </a:rPr>
              <a:t> / </a:t>
            </a:r>
            <a:r>
              <a:rPr lang="ru-RU" sz="1400" dirty="0" smtClean="0">
                <a:solidFill>
                  <a:schemeClr val="accent1">
                    <a:lumMod val="75000"/>
                  </a:schemeClr>
                </a:solidFill>
              </a:rPr>
              <a:t>Загрузка</a:t>
            </a:r>
            <a:endParaRPr lang="en-GB" sz="1400" dirty="0">
              <a:solidFill>
                <a:schemeClr val="accent1">
                  <a:lumMod val="75000"/>
                </a:schemeClr>
              </a:solidFill>
            </a:endParaRPr>
          </a:p>
        </p:txBody>
      </p:sp>
      <p:sp>
        <p:nvSpPr>
          <p:cNvPr id="24" name="Title 1"/>
          <p:cNvSpPr txBox="1">
            <a:spLocks/>
          </p:cNvSpPr>
          <p:nvPr/>
        </p:nvSpPr>
        <p:spPr>
          <a:xfrm>
            <a:off x="457199" y="705204"/>
            <a:ext cx="8238319" cy="418645"/>
          </a:xfrm>
          <a:prstGeom prst="rect">
            <a:avLst/>
          </a:prstGeom>
        </p:spPr>
        <p:txBody>
          <a:bodyPr vert="horz" lIns="91440" tIns="45720" rIns="91440" bIns="45720" rtlCol="0" anchor="b" anchorCtr="0">
            <a:normAutofit fontScale="92500" lnSpcReduction="10000"/>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ru-RU" dirty="0" smtClean="0"/>
              <a:t>Следующий этап обработки контента</a:t>
            </a:r>
            <a:r>
              <a:rPr lang="en-GB" dirty="0" smtClean="0"/>
              <a:t> </a:t>
            </a:r>
            <a:r>
              <a:rPr lang="ru-RU" dirty="0" smtClean="0"/>
              <a:t>для </a:t>
            </a:r>
            <a:r>
              <a:rPr lang="en-GB" dirty="0" smtClean="0"/>
              <a:t>Scopus</a:t>
            </a:r>
            <a:endParaRPr lang="en-US" dirty="0"/>
          </a:p>
        </p:txBody>
      </p:sp>
      <p:sp>
        <p:nvSpPr>
          <p:cNvPr id="25" name="Rectangle 24"/>
          <p:cNvSpPr/>
          <p:nvPr/>
        </p:nvSpPr>
        <p:spPr>
          <a:xfrm>
            <a:off x="698611" y="1677073"/>
            <a:ext cx="1687512"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dirty="0" smtClean="0">
                <a:solidFill>
                  <a:schemeClr val="accent1">
                    <a:lumMod val="75000"/>
                  </a:schemeClr>
                </a:solidFill>
              </a:rPr>
              <a:t>Содержание журнала</a:t>
            </a:r>
            <a:endParaRPr lang="en-US" sz="1600" dirty="0">
              <a:solidFill>
                <a:schemeClr val="accent1">
                  <a:lumMod val="75000"/>
                </a:schemeClr>
              </a:solidFill>
            </a:endParaRPr>
          </a:p>
        </p:txBody>
      </p:sp>
      <p:cxnSp>
        <p:nvCxnSpPr>
          <p:cNvPr id="26" name="Straight Arrow Connector 25"/>
          <p:cNvCxnSpPr/>
          <p:nvPr/>
        </p:nvCxnSpPr>
        <p:spPr>
          <a:xfrm>
            <a:off x="1493815" y="2210473"/>
            <a:ext cx="0" cy="414338"/>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933233" y="3788931"/>
            <a:ext cx="643125" cy="307777"/>
          </a:xfrm>
          <a:prstGeom prst="rect">
            <a:avLst/>
          </a:prstGeom>
        </p:spPr>
        <p:txBody>
          <a:bodyPr wrap="none">
            <a:spAutoFit/>
          </a:bodyPr>
          <a:lstStyle/>
          <a:p>
            <a:pPr algn="ctr"/>
            <a:r>
              <a:rPr lang="en-GB" sz="1400" dirty="0" smtClean="0">
                <a:solidFill>
                  <a:schemeClr val="accent1">
                    <a:lumMod val="75000"/>
                  </a:schemeClr>
                </a:solidFill>
              </a:rPr>
              <a:t>Parity</a:t>
            </a:r>
            <a:endParaRPr lang="en-US" sz="1400" dirty="0"/>
          </a:p>
        </p:txBody>
      </p:sp>
      <p:sp>
        <p:nvSpPr>
          <p:cNvPr id="2" name="Rectangle 1"/>
          <p:cNvSpPr/>
          <p:nvPr/>
        </p:nvSpPr>
        <p:spPr>
          <a:xfrm>
            <a:off x="4857862" y="4785087"/>
            <a:ext cx="935037" cy="1089025"/>
          </a:xfrm>
          <a:prstGeom prst="rect">
            <a:avLst/>
          </a:prstGeom>
          <a:noFill/>
          <a:ln w="38100">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8" name="Rectangle 27"/>
          <p:cNvSpPr/>
          <p:nvPr/>
        </p:nvSpPr>
        <p:spPr>
          <a:xfrm>
            <a:off x="6465999" y="5267688"/>
            <a:ext cx="1890601"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smtClean="0"/>
              <a:t>SCOPUS </a:t>
            </a:r>
            <a:r>
              <a:rPr lang="en-GB" sz="1300" b="1" dirty="0" smtClean="0"/>
              <a:t>(XFAB: xml fabrication DB)</a:t>
            </a:r>
            <a:endParaRPr lang="en-US" sz="1300" b="1" dirty="0"/>
          </a:p>
        </p:txBody>
      </p:sp>
      <p:sp>
        <p:nvSpPr>
          <p:cNvPr id="29" name="Rectangle 28"/>
          <p:cNvSpPr/>
          <p:nvPr/>
        </p:nvSpPr>
        <p:spPr>
          <a:xfrm>
            <a:off x="6556760" y="4265293"/>
            <a:ext cx="1687512" cy="533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smtClean="0">
                <a:solidFill>
                  <a:schemeClr val="accent1">
                    <a:lumMod val="75000"/>
                  </a:schemeClr>
                </a:solidFill>
              </a:rPr>
              <a:t>SOLR</a:t>
            </a:r>
            <a:endParaRPr lang="en-US" sz="1600" b="1" dirty="0">
              <a:solidFill>
                <a:schemeClr val="accent1">
                  <a:lumMod val="75000"/>
                </a:schemeClr>
              </a:solidFill>
            </a:endParaRPr>
          </a:p>
        </p:txBody>
      </p:sp>
      <p:cxnSp>
        <p:nvCxnSpPr>
          <p:cNvPr id="30" name="Straight Arrow Connector 29"/>
          <p:cNvCxnSpPr>
            <a:stCxn id="29" idx="2"/>
            <a:endCxn id="28" idx="0"/>
          </p:cNvCxnSpPr>
          <p:nvPr/>
        </p:nvCxnSpPr>
        <p:spPr>
          <a:xfrm>
            <a:off x="7400516" y="4798693"/>
            <a:ext cx="10784" cy="468995"/>
          </a:xfrm>
          <a:prstGeom prst="straightConnector1">
            <a:avLst/>
          </a:prstGeom>
          <a:ln w="28575">
            <a:solidFill>
              <a:schemeClr val="accent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28" idx="1"/>
          </p:cNvCxnSpPr>
          <p:nvPr/>
        </p:nvCxnSpPr>
        <p:spPr>
          <a:xfrm flipV="1">
            <a:off x="5900849" y="5534388"/>
            <a:ext cx="565150" cy="6350"/>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047825" y="6191414"/>
            <a:ext cx="2982886" cy="666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smtClean="0"/>
              <a:t>SCOPUS.COM </a:t>
            </a:r>
          </a:p>
          <a:p>
            <a:pPr algn="ctr">
              <a:defRPr/>
            </a:pPr>
            <a:r>
              <a:rPr lang="en-GB" sz="1300" b="1" dirty="0" smtClean="0"/>
              <a:t>(XOCS - xml online content system = </a:t>
            </a:r>
            <a:r>
              <a:rPr lang="ru-RU" sz="1300" b="1" dirty="0" smtClean="0"/>
              <a:t>то, что видят пользователи</a:t>
            </a:r>
            <a:r>
              <a:rPr lang="en-GB" sz="1300" b="1" dirty="0" smtClean="0"/>
              <a:t>)</a:t>
            </a:r>
            <a:endParaRPr lang="en-US" sz="1300" b="1" dirty="0"/>
          </a:p>
        </p:txBody>
      </p:sp>
      <p:cxnSp>
        <p:nvCxnSpPr>
          <p:cNvPr id="33" name="Straight Arrow Connector 32"/>
          <p:cNvCxnSpPr/>
          <p:nvPr/>
        </p:nvCxnSpPr>
        <p:spPr>
          <a:xfrm>
            <a:off x="7398655" y="5781255"/>
            <a:ext cx="0" cy="414338"/>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1225845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5988686" y="1675864"/>
            <a:ext cx="3149589" cy="5945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smtClean="0">
                <a:solidFill>
                  <a:schemeClr val="accent1">
                    <a:lumMod val="75000"/>
                  </a:schemeClr>
                </a:solidFill>
              </a:rPr>
              <a:t>Запрос на корректировку профилей, ссылок, линкование статей к профилям: </a:t>
            </a:r>
            <a:r>
              <a:rPr lang="en-GB" sz="1200" dirty="0" smtClean="0">
                <a:solidFill>
                  <a:schemeClr val="accent1">
                    <a:lumMod val="75000"/>
                  </a:schemeClr>
                </a:solidFill>
              </a:rPr>
              <a:t>ScopusAuthorFeedback@elsevier.com</a:t>
            </a:r>
            <a:endParaRPr lang="en-GB" sz="1100" dirty="0">
              <a:solidFill>
                <a:schemeClr val="accent1">
                  <a:lumMod val="75000"/>
                </a:schemeClr>
              </a:solidFill>
            </a:endParaRPr>
          </a:p>
        </p:txBody>
      </p:sp>
      <p:sp>
        <p:nvSpPr>
          <p:cNvPr id="2" name="Title 1"/>
          <p:cNvSpPr>
            <a:spLocks noGrp="1"/>
          </p:cNvSpPr>
          <p:nvPr>
            <p:ph type="title"/>
          </p:nvPr>
        </p:nvSpPr>
        <p:spPr>
          <a:xfrm>
            <a:off x="151019" y="316355"/>
            <a:ext cx="5203716" cy="418645"/>
          </a:xfrm>
        </p:spPr>
        <p:txBody>
          <a:bodyPr/>
          <a:lstStyle/>
          <a:p>
            <a:r>
              <a:rPr lang="ru-RU" dirty="0" smtClean="0"/>
              <a:t>Корректировка данных в </a:t>
            </a:r>
            <a:r>
              <a:rPr lang="en-GB" dirty="0" smtClean="0"/>
              <a:t>Scopus</a:t>
            </a:r>
            <a:endParaRPr lang="en-US" dirty="0"/>
          </a:p>
        </p:txBody>
      </p:sp>
      <p:sp>
        <p:nvSpPr>
          <p:cNvPr id="6" name="Rectangle 5"/>
          <p:cNvSpPr/>
          <p:nvPr/>
        </p:nvSpPr>
        <p:spPr>
          <a:xfrm>
            <a:off x="2773324" y="2781921"/>
            <a:ext cx="2695900" cy="69726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smtClean="0">
                <a:solidFill>
                  <a:schemeClr val="accent1">
                    <a:lumMod val="75000"/>
                  </a:schemeClr>
                </a:solidFill>
              </a:rPr>
              <a:t>Команда по обслуживанию клиентов</a:t>
            </a:r>
            <a:r>
              <a:rPr lang="en-GB" sz="1400" dirty="0" smtClean="0">
                <a:solidFill>
                  <a:schemeClr val="accent1">
                    <a:lumMod val="75000"/>
                  </a:schemeClr>
                </a:solidFill>
              </a:rPr>
              <a:t> SD, Scopus </a:t>
            </a:r>
            <a:r>
              <a:rPr lang="ru-RU" sz="1400" dirty="0" smtClean="0">
                <a:solidFill>
                  <a:schemeClr val="accent1">
                    <a:lumMod val="75000"/>
                  </a:schemeClr>
                </a:solidFill>
              </a:rPr>
              <a:t>и др.</a:t>
            </a:r>
          </a:p>
          <a:p>
            <a:pPr algn="ctr">
              <a:defRPr/>
            </a:pPr>
            <a:r>
              <a:rPr lang="ru-RU" sz="1400" dirty="0" smtClean="0">
                <a:solidFill>
                  <a:schemeClr val="accent1">
                    <a:lumMod val="75000"/>
                  </a:schemeClr>
                </a:solidFill>
              </a:rPr>
              <a:t>(Филиппины)</a:t>
            </a:r>
            <a:endParaRPr lang="en-GB" sz="1200" dirty="0">
              <a:solidFill>
                <a:schemeClr val="accent1">
                  <a:lumMod val="75000"/>
                </a:schemeClr>
              </a:solidFill>
            </a:endParaRPr>
          </a:p>
        </p:txBody>
      </p:sp>
      <p:grpSp>
        <p:nvGrpSpPr>
          <p:cNvPr id="7" name="Group 6"/>
          <p:cNvGrpSpPr/>
          <p:nvPr/>
        </p:nvGrpSpPr>
        <p:grpSpPr>
          <a:xfrm>
            <a:off x="3573650" y="1247474"/>
            <a:ext cx="779382" cy="954586"/>
            <a:chOff x="1942838" y="3246228"/>
            <a:chExt cx="995673" cy="1338404"/>
          </a:xfrm>
        </p:grpSpPr>
        <p:sp>
          <p:nvSpPr>
            <p:cNvPr id="8" name="Snip Single Corner Rectangle 7"/>
            <p:cNvSpPr/>
            <p:nvPr/>
          </p:nvSpPr>
          <p:spPr bwMode="auto">
            <a:xfrm>
              <a:off x="1983475" y="3283545"/>
              <a:ext cx="914400" cy="1301087"/>
            </a:xfrm>
            <a:prstGeom prst="snip1Rect">
              <a:avLst/>
            </a:prstGeom>
            <a:solidFill>
              <a:schemeClr val="accent1">
                <a:lumMod val="20000"/>
                <a:lumOff val="80000"/>
              </a:schemeClr>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algn="r" fontAlgn="base">
                <a:lnSpc>
                  <a:spcPct val="130000"/>
                </a:lnSpc>
                <a:spcBef>
                  <a:spcPct val="0"/>
                </a:spcBef>
                <a:spcAft>
                  <a:spcPct val="0"/>
                </a:spcAft>
                <a:buClr>
                  <a:srgbClr val="000000"/>
                </a:buClr>
              </a:pPr>
              <a:endParaRPr lang="en-US" sz="1400">
                <a:latin typeface="Calibri" pitchFamily="34" charset="0"/>
              </a:endParaRPr>
            </a:p>
          </p:txBody>
        </p:sp>
        <p:cxnSp>
          <p:nvCxnSpPr>
            <p:cNvPr id="9" name="Straight Connector 8"/>
            <p:cNvCxnSpPr/>
            <p:nvPr/>
          </p:nvCxnSpPr>
          <p:spPr bwMode="auto">
            <a:xfrm>
              <a:off x="1983475" y="3642937"/>
              <a:ext cx="914400"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10" name="Straight Connector 9"/>
            <p:cNvCxnSpPr/>
            <p:nvPr/>
          </p:nvCxnSpPr>
          <p:spPr bwMode="auto">
            <a:xfrm>
              <a:off x="2121090" y="4277556"/>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11" name="Straight Connector 10"/>
            <p:cNvCxnSpPr/>
            <p:nvPr/>
          </p:nvCxnSpPr>
          <p:spPr bwMode="auto">
            <a:xfrm>
              <a:off x="2121089" y="414335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12" name="Straight Connector 11"/>
            <p:cNvCxnSpPr/>
            <p:nvPr/>
          </p:nvCxnSpPr>
          <p:spPr bwMode="auto">
            <a:xfrm>
              <a:off x="2121090" y="401597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13" name="Straight Connector 12"/>
            <p:cNvCxnSpPr/>
            <p:nvPr/>
          </p:nvCxnSpPr>
          <p:spPr bwMode="auto">
            <a:xfrm>
              <a:off x="2106305" y="3902243"/>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sp>
          <p:nvSpPr>
            <p:cNvPr id="14" name="TextBox 13"/>
            <p:cNvSpPr txBox="1"/>
            <p:nvPr/>
          </p:nvSpPr>
          <p:spPr>
            <a:xfrm>
              <a:off x="1942838" y="3246228"/>
              <a:ext cx="995673" cy="431527"/>
            </a:xfrm>
            <a:prstGeom prst="rect">
              <a:avLst/>
            </a:prstGeom>
            <a:noFill/>
          </p:spPr>
          <p:txBody>
            <a:bodyPr wrap="none" rtlCol="0">
              <a:spAutoFit/>
            </a:bodyPr>
            <a:lstStyle/>
            <a:p>
              <a:r>
                <a:rPr lang="ru-RU" sz="1400" dirty="0" smtClean="0">
                  <a:solidFill>
                    <a:schemeClr val="accent1">
                      <a:lumMod val="75000"/>
                    </a:schemeClr>
                  </a:solidFill>
                </a:rPr>
                <a:t>Запрос</a:t>
              </a:r>
              <a:endParaRPr lang="en-US" sz="1400" dirty="0">
                <a:solidFill>
                  <a:schemeClr val="accent1">
                    <a:lumMod val="75000"/>
                  </a:schemeClr>
                </a:solidFill>
              </a:endParaRPr>
            </a:p>
          </p:txBody>
        </p:sp>
      </p:grpSp>
      <p:sp>
        <p:nvSpPr>
          <p:cNvPr id="16" name="Rectangle 15"/>
          <p:cNvSpPr/>
          <p:nvPr/>
        </p:nvSpPr>
        <p:spPr>
          <a:xfrm>
            <a:off x="4460936" y="775648"/>
            <a:ext cx="2492209" cy="8771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smtClean="0">
                <a:solidFill>
                  <a:schemeClr val="accent1">
                    <a:lumMod val="75000"/>
                  </a:schemeClr>
                </a:solidFill>
              </a:rPr>
              <a:t>Отсутствует доступ, что-то не работает: Центр поддержки </a:t>
            </a:r>
            <a:r>
              <a:rPr lang="en-US" sz="1200" dirty="0" smtClean="0">
                <a:solidFill>
                  <a:schemeClr val="accent1">
                    <a:lumMod val="75000"/>
                  </a:schemeClr>
                </a:solidFill>
              </a:rPr>
              <a:t>https</a:t>
            </a:r>
            <a:r>
              <a:rPr lang="en-US" sz="1200" dirty="0">
                <a:solidFill>
                  <a:schemeClr val="accent1">
                    <a:lumMod val="75000"/>
                  </a:schemeClr>
                </a:solidFill>
              </a:rPr>
              <a:t>://ru.service.elsevier.com/app/overview/scopus</a:t>
            </a:r>
            <a:r>
              <a:rPr lang="en-US" sz="1200" dirty="0" smtClean="0">
                <a:solidFill>
                  <a:schemeClr val="accent1">
                    <a:lumMod val="75000"/>
                  </a:schemeClr>
                </a:solidFill>
              </a:rPr>
              <a:t>/</a:t>
            </a:r>
            <a:r>
              <a:rPr lang="ru-RU" sz="1200" dirty="0" smtClean="0">
                <a:solidFill>
                  <a:schemeClr val="accent1">
                    <a:lumMod val="75000"/>
                  </a:schemeClr>
                </a:solidFill>
              </a:rPr>
              <a:t> </a:t>
            </a:r>
            <a:endParaRPr lang="en-GB" sz="1100" dirty="0">
              <a:solidFill>
                <a:schemeClr val="accent1">
                  <a:lumMod val="75000"/>
                </a:schemeClr>
              </a:solidFill>
            </a:endParaRPr>
          </a:p>
        </p:txBody>
      </p:sp>
      <p:cxnSp>
        <p:nvCxnSpPr>
          <p:cNvPr id="18" name="Straight Arrow Connector 17"/>
          <p:cNvCxnSpPr>
            <a:stCxn id="8" idx="1"/>
          </p:cNvCxnSpPr>
          <p:nvPr/>
        </p:nvCxnSpPr>
        <p:spPr>
          <a:xfrm>
            <a:off x="3963341" y="2202060"/>
            <a:ext cx="0" cy="5228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457199" y="3832957"/>
            <a:ext cx="2995449" cy="66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smtClean="0">
                <a:solidFill>
                  <a:schemeClr val="accent1">
                    <a:lumMod val="75000"/>
                  </a:schemeClr>
                </a:solidFill>
              </a:rPr>
              <a:t>Content Service Desk</a:t>
            </a:r>
            <a:r>
              <a:rPr lang="ru-RU" sz="1400" dirty="0" smtClean="0">
                <a:solidFill>
                  <a:schemeClr val="accent1">
                    <a:lumMod val="75000"/>
                  </a:schemeClr>
                </a:solidFill>
              </a:rPr>
              <a:t>/Служба по работе с содержанием</a:t>
            </a:r>
            <a:endParaRPr lang="en-GB" sz="1400" dirty="0" smtClean="0">
              <a:solidFill>
                <a:schemeClr val="accent1">
                  <a:lumMod val="75000"/>
                </a:schemeClr>
              </a:solidFill>
            </a:endParaRPr>
          </a:p>
          <a:p>
            <a:pPr algn="ctr">
              <a:defRPr/>
            </a:pPr>
            <a:r>
              <a:rPr lang="en-GB" sz="1400" dirty="0" smtClean="0">
                <a:solidFill>
                  <a:schemeClr val="accent1">
                    <a:lumMod val="75000"/>
                  </a:schemeClr>
                </a:solidFill>
              </a:rPr>
              <a:t>(</a:t>
            </a:r>
            <a:r>
              <a:rPr lang="ru-RU" sz="1400" dirty="0" err="1" smtClean="0">
                <a:solidFill>
                  <a:schemeClr val="accent1">
                    <a:lumMod val="75000"/>
                  </a:schemeClr>
                </a:solidFill>
              </a:rPr>
              <a:t>Ченнай</a:t>
            </a:r>
            <a:r>
              <a:rPr lang="en-GB" sz="1400" dirty="0" smtClean="0">
                <a:solidFill>
                  <a:schemeClr val="accent1">
                    <a:lumMod val="75000"/>
                  </a:schemeClr>
                </a:solidFill>
              </a:rPr>
              <a:t>)</a:t>
            </a:r>
            <a:endParaRPr lang="en-GB" sz="1200" dirty="0">
              <a:solidFill>
                <a:schemeClr val="accent1">
                  <a:lumMod val="75000"/>
                </a:schemeClr>
              </a:solidFill>
            </a:endParaRPr>
          </a:p>
        </p:txBody>
      </p:sp>
      <p:sp>
        <p:nvSpPr>
          <p:cNvPr id="20" name="Rectangle 19"/>
          <p:cNvSpPr/>
          <p:nvPr/>
        </p:nvSpPr>
        <p:spPr>
          <a:xfrm>
            <a:off x="5469224" y="3805295"/>
            <a:ext cx="3044155" cy="69726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err="1" smtClean="0">
                <a:solidFill>
                  <a:schemeClr val="accent1">
                    <a:lumMod val="75000"/>
                  </a:schemeClr>
                </a:solidFill>
              </a:rPr>
              <a:t>ScopusAuthorFeedback</a:t>
            </a:r>
            <a:r>
              <a:rPr lang="en-GB" sz="1400" dirty="0" smtClean="0">
                <a:solidFill>
                  <a:schemeClr val="accent1">
                    <a:lumMod val="75000"/>
                  </a:schemeClr>
                </a:solidFill>
              </a:rPr>
              <a:t> </a:t>
            </a:r>
            <a:r>
              <a:rPr lang="ru-RU" sz="1400" dirty="0">
                <a:solidFill>
                  <a:schemeClr val="accent1">
                    <a:lumMod val="75000"/>
                  </a:schemeClr>
                </a:solidFill>
              </a:rPr>
              <a:t>/</a:t>
            </a:r>
            <a:r>
              <a:rPr lang="ru-RU" sz="1400" dirty="0" smtClean="0">
                <a:solidFill>
                  <a:schemeClr val="accent1">
                    <a:lumMod val="75000"/>
                  </a:schemeClr>
                </a:solidFill>
              </a:rPr>
              <a:t>Служба корректировки профилей</a:t>
            </a:r>
          </a:p>
          <a:p>
            <a:pPr algn="ctr">
              <a:defRPr/>
            </a:pPr>
            <a:r>
              <a:rPr lang="ru-RU" sz="1400" dirty="0" smtClean="0">
                <a:solidFill>
                  <a:schemeClr val="accent1">
                    <a:lumMod val="75000"/>
                  </a:schemeClr>
                </a:solidFill>
              </a:rPr>
              <a:t>(</a:t>
            </a:r>
            <a:r>
              <a:rPr lang="ru-RU" sz="1400" dirty="0" err="1" smtClean="0">
                <a:solidFill>
                  <a:schemeClr val="accent1">
                    <a:lumMod val="75000"/>
                  </a:schemeClr>
                </a:solidFill>
              </a:rPr>
              <a:t>Бангалор</a:t>
            </a:r>
            <a:r>
              <a:rPr lang="ru-RU" sz="1400" dirty="0" smtClean="0">
                <a:solidFill>
                  <a:schemeClr val="accent1">
                    <a:lumMod val="75000"/>
                  </a:schemeClr>
                </a:solidFill>
              </a:rPr>
              <a:t> - Амстердам)</a:t>
            </a:r>
            <a:endParaRPr lang="en-GB" sz="1200" dirty="0">
              <a:solidFill>
                <a:schemeClr val="accent1">
                  <a:lumMod val="75000"/>
                </a:schemeClr>
              </a:solidFill>
            </a:endParaRPr>
          </a:p>
        </p:txBody>
      </p:sp>
      <p:grpSp>
        <p:nvGrpSpPr>
          <p:cNvPr id="21" name="Group 20"/>
          <p:cNvGrpSpPr/>
          <p:nvPr/>
        </p:nvGrpSpPr>
        <p:grpSpPr>
          <a:xfrm>
            <a:off x="1192778" y="2304628"/>
            <a:ext cx="779382" cy="954586"/>
            <a:chOff x="1942838" y="3246228"/>
            <a:chExt cx="995673" cy="1338404"/>
          </a:xfrm>
        </p:grpSpPr>
        <p:sp>
          <p:nvSpPr>
            <p:cNvPr id="22" name="Snip Single Corner Rectangle 21"/>
            <p:cNvSpPr/>
            <p:nvPr/>
          </p:nvSpPr>
          <p:spPr bwMode="auto">
            <a:xfrm>
              <a:off x="1983475" y="3283545"/>
              <a:ext cx="914400" cy="1301087"/>
            </a:xfrm>
            <a:prstGeom prst="snip1Rect">
              <a:avLst/>
            </a:prstGeom>
            <a:solidFill>
              <a:schemeClr val="accent1">
                <a:lumMod val="20000"/>
                <a:lumOff val="80000"/>
              </a:schemeClr>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algn="r" fontAlgn="base">
                <a:lnSpc>
                  <a:spcPct val="130000"/>
                </a:lnSpc>
                <a:spcBef>
                  <a:spcPct val="0"/>
                </a:spcBef>
                <a:spcAft>
                  <a:spcPct val="0"/>
                </a:spcAft>
                <a:buClr>
                  <a:srgbClr val="000000"/>
                </a:buClr>
              </a:pPr>
              <a:endParaRPr lang="en-US" sz="1400">
                <a:latin typeface="Calibri" pitchFamily="34" charset="0"/>
              </a:endParaRPr>
            </a:p>
          </p:txBody>
        </p:sp>
        <p:cxnSp>
          <p:nvCxnSpPr>
            <p:cNvPr id="23" name="Straight Connector 22"/>
            <p:cNvCxnSpPr/>
            <p:nvPr/>
          </p:nvCxnSpPr>
          <p:spPr bwMode="auto">
            <a:xfrm>
              <a:off x="1983475" y="3642937"/>
              <a:ext cx="914400"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24" name="Straight Connector 23"/>
            <p:cNvCxnSpPr/>
            <p:nvPr/>
          </p:nvCxnSpPr>
          <p:spPr bwMode="auto">
            <a:xfrm>
              <a:off x="2121090" y="4277556"/>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25" name="Straight Connector 24"/>
            <p:cNvCxnSpPr/>
            <p:nvPr/>
          </p:nvCxnSpPr>
          <p:spPr bwMode="auto">
            <a:xfrm>
              <a:off x="2121089" y="414335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26" name="Straight Connector 25"/>
            <p:cNvCxnSpPr/>
            <p:nvPr/>
          </p:nvCxnSpPr>
          <p:spPr bwMode="auto">
            <a:xfrm>
              <a:off x="2121090" y="401597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27" name="Straight Connector 26"/>
            <p:cNvCxnSpPr/>
            <p:nvPr/>
          </p:nvCxnSpPr>
          <p:spPr bwMode="auto">
            <a:xfrm>
              <a:off x="2106305" y="3902243"/>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sp>
          <p:nvSpPr>
            <p:cNvPr id="28" name="TextBox 27"/>
            <p:cNvSpPr txBox="1"/>
            <p:nvPr/>
          </p:nvSpPr>
          <p:spPr>
            <a:xfrm>
              <a:off x="1942838" y="3246228"/>
              <a:ext cx="995673" cy="431527"/>
            </a:xfrm>
            <a:prstGeom prst="rect">
              <a:avLst/>
            </a:prstGeom>
            <a:noFill/>
          </p:spPr>
          <p:txBody>
            <a:bodyPr wrap="none" rtlCol="0">
              <a:spAutoFit/>
            </a:bodyPr>
            <a:lstStyle/>
            <a:p>
              <a:r>
                <a:rPr lang="ru-RU" sz="1400" dirty="0" smtClean="0">
                  <a:solidFill>
                    <a:schemeClr val="accent1">
                      <a:lumMod val="75000"/>
                    </a:schemeClr>
                  </a:solidFill>
                </a:rPr>
                <a:t>Запрос</a:t>
              </a:r>
              <a:endParaRPr lang="en-US" sz="1400" dirty="0">
                <a:solidFill>
                  <a:schemeClr val="accent1">
                    <a:lumMod val="75000"/>
                  </a:schemeClr>
                </a:solidFill>
              </a:endParaRPr>
            </a:p>
          </p:txBody>
        </p:sp>
      </p:grpSp>
      <p:cxnSp>
        <p:nvCxnSpPr>
          <p:cNvPr id="29" name="Straight Arrow Connector 28"/>
          <p:cNvCxnSpPr>
            <a:stCxn id="22" idx="1"/>
          </p:cNvCxnSpPr>
          <p:nvPr/>
        </p:nvCxnSpPr>
        <p:spPr>
          <a:xfrm>
            <a:off x="1582469" y="3259214"/>
            <a:ext cx="0" cy="5228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0" name="Group 29"/>
          <p:cNvGrpSpPr/>
          <p:nvPr/>
        </p:nvGrpSpPr>
        <p:grpSpPr>
          <a:xfrm>
            <a:off x="6879153" y="2247659"/>
            <a:ext cx="779382" cy="954586"/>
            <a:chOff x="1942838" y="3246228"/>
            <a:chExt cx="995673" cy="1338404"/>
          </a:xfrm>
        </p:grpSpPr>
        <p:sp>
          <p:nvSpPr>
            <p:cNvPr id="31" name="Snip Single Corner Rectangle 30"/>
            <p:cNvSpPr/>
            <p:nvPr/>
          </p:nvSpPr>
          <p:spPr bwMode="auto">
            <a:xfrm>
              <a:off x="1983475" y="3283545"/>
              <a:ext cx="914400" cy="1301087"/>
            </a:xfrm>
            <a:prstGeom prst="snip1Rect">
              <a:avLst/>
            </a:prstGeom>
            <a:solidFill>
              <a:schemeClr val="accent1">
                <a:lumMod val="20000"/>
                <a:lumOff val="80000"/>
              </a:schemeClr>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algn="r" fontAlgn="base">
                <a:lnSpc>
                  <a:spcPct val="130000"/>
                </a:lnSpc>
                <a:spcBef>
                  <a:spcPct val="0"/>
                </a:spcBef>
                <a:spcAft>
                  <a:spcPct val="0"/>
                </a:spcAft>
                <a:buClr>
                  <a:srgbClr val="000000"/>
                </a:buClr>
              </a:pPr>
              <a:endParaRPr lang="en-US" sz="1400">
                <a:latin typeface="Calibri" pitchFamily="34" charset="0"/>
              </a:endParaRPr>
            </a:p>
          </p:txBody>
        </p:sp>
        <p:cxnSp>
          <p:nvCxnSpPr>
            <p:cNvPr id="32" name="Straight Connector 31"/>
            <p:cNvCxnSpPr/>
            <p:nvPr/>
          </p:nvCxnSpPr>
          <p:spPr bwMode="auto">
            <a:xfrm>
              <a:off x="1983475" y="3642937"/>
              <a:ext cx="914400"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33" name="Straight Connector 32"/>
            <p:cNvCxnSpPr/>
            <p:nvPr/>
          </p:nvCxnSpPr>
          <p:spPr bwMode="auto">
            <a:xfrm>
              <a:off x="2121090" y="4277556"/>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34" name="Straight Connector 33"/>
            <p:cNvCxnSpPr/>
            <p:nvPr/>
          </p:nvCxnSpPr>
          <p:spPr bwMode="auto">
            <a:xfrm>
              <a:off x="2121089" y="414335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35" name="Straight Connector 34"/>
            <p:cNvCxnSpPr/>
            <p:nvPr/>
          </p:nvCxnSpPr>
          <p:spPr bwMode="auto">
            <a:xfrm>
              <a:off x="2121090" y="4015974"/>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cxnSp>
          <p:nvCxnSpPr>
            <p:cNvPr id="36" name="Straight Connector 35"/>
            <p:cNvCxnSpPr/>
            <p:nvPr/>
          </p:nvCxnSpPr>
          <p:spPr bwMode="auto">
            <a:xfrm>
              <a:off x="2106305" y="3902243"/>
              <a:ext cx="639171" cy="0"/>
            </a:xfrm>
            <a:prstGeom prst="line">
              <a:avLst/>
            </a:prstGeom>
            <a:solidFill>
              <a:schemeClr val="bg1"/>
            </a:solidFill>
            <a:ln w="19050" cap="flat" cmpd="sng" algn="ctr">
              <a:solidFill>
                <a:schemeClr val="accent1"/>
              </a:solidFill>
              <a:prstDash val="solid"/>
              <a:round/>
              <a:headEnd type="none" w="med" len="med"/>
              <a:tailEnd type="none" w="med" len="med"/>
            </a:ln>
            <a:effectLst/>
          </p:spPr>
        </p:cxnSp>
        <p:sp>
          <p:nvSpPr>
            <p:cNvPr id="37" name="TextBox 36"/>
            <p:cNvSpPr txBox="1"/>
            <p:nvPr/>
          </p:nvSpPr>
          <p:spPr>
            <a:xfrm>
              <a:off x="1942838" y="3246228"/>
              <a:ext cx="995673" cy="431527"/>
            </a:xfrm>
            <a:prstGeom prst="rect">
              <a:avLst/>
            </a:prstGeom>
            <a:noFill/>
          </p:spPr>
          <p:txBody>
            <a:bodyPr wrap="none" rtlCol="0">
              <a:spAutoFit/>
            </a:bodyPr>
            <a:lstStyle/>
            <a:p>
              <a:r>
                <a:rPr lang="ru-RU" sz="1400" dirty="0" smtClean="0">
                  <a:solidFill>
                    <a:schemeClr val="accent1">
                      <a:lumMod val="75000"/>
                    </a:schemeClr>
                  </a:solidFill>
                </a:rPr>
                <a:t>Запрос</a:t>
              </a:r>
              <a:endParaRPr lang="en-US" sz="1400" dirty="0">
                <a:solidFill>
                  <a:schemeClr val="accent1">
                    <a:lumMod val="75000"/>
                  </a:schemeClr>
                </a:solidFill>
              </a:endParaRPr>
            </a:p>
          </p:txBody>
        </p:sp>
      </p:grpSp>
      <p:cxnSp>
        <p:nvCxnSpPr>
          <p:cNvPr id="38" name="Straight Arrow Connector 37"/>
          <p:cNvCxnSpPr>
            <a:stCxn id="31" idx="1"/>
          </p:cNvCxnSpPr>
          <p:nvPr/>
        </p:nvCxnSpPr>
        <p:spPr>
          <a:xfrm>
            <a:off x="7268844" y="3202245"/>
            <a:ext cx="0" cy="5228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62888" y="1335888"/>
            <a:ext cx="3200400" cy="9211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smtClean="0">
                <a:solidFill>
                  <a:schemeClr val="accent1">
                    <a:lumMod val="75000"/>
                  </a:schemeClr>
                </a:solidFill>
              </a:rPr>
              <a:t>Запрос на корректировку текста через </a:t>
            </a:r>
            <a:r>
              <a:rPr lang="en-US" sz="1200" dirty="0" smtClean="0">
                <a:solidFill>
                  <a:schemeClr val="accent1">
                    <a:lumMod val="75000"/>
                  </a:schemeClr>
                </a:solidFill>
                <a:hlinkClick r:id="rId2"/>
              </a:rPr>
              <a:t>BDcontenthelpdesk@elsevier.com</a:t>
            </a:r>
            <a:endParaRPr lang="en-US" sz="1200" dirty="0" smtClean="0">
              <a:solidFill>
                <a:schemeClr val="accent1">
                  <a:lumMod val="75000"/>
                </a:schemeClr>
              </a:solidFill>
            </a:endParaRPr>
          </a:p>
          <a:p>
            <a:pPr algn="ctr">
              <a:defRPr/>
            </a:pPr>
            <a:r>
              <a:rPr lang="en-GB" sz="1200" dirty="0" smtClean="0">
                <a:solidFill>
                  <a:schemeClr val="accent1">
                    <a:lumMod val="75000"/>
                  </a:schemeClr>
                </a:solidFill>
              </a:rPr>
              <a:t>(</a:t>
            </a:r>
            <a:r>
              <a:rPr lang="ru-RU" sz="1200" dirty="0" smtClean="0">
                <a:solidFill>
                  <a:schemeClr val="accent1">
                    <a:lumMod val="75000"/>
                  </a:schemeClr>
                </a:solidFill>
              </a:rPr>
              <a:t>к запросу прикрепляется оригинал статьи с англ. минимумом)</a:t>
            </a:r>
            <a:endParaRPr lang="en-GB" sz="1100" dirty="0">
              <a:solidFill>
                <a:schemeClr val="accent1">
                  <a:lumMod val="75000"/>
                </a:schemeClr>
              </a:solidFill>
            </a:endParaRPr>
          </a:p>
        </p:txBody>
      </p:sp>
      <p:cxnSp>
        <p:nvCxnSpPr>
          <p:cNvPr id="42" name="Straight Arrow Connector 41"/>
          <p:cNvCxnSpPr/>
          <p:nvPr/>
        </p:nvCxnSpPr>
        <p:spPr>
          <a:xfrm flipH="1">
            <a:off x="3006898" y="3504497"/>
            <a:ext cx="512780" cy="2846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4966138" y="3520660"/>
            <a:ext cx="777194" cy="2614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5136" y="5278746"/>
            <a:ext cx="1117580" cy="8579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6" name="Rectangle 45"/>
          <p:cNvSpPr/>
          <p:nvPr/>
        </p:nvSpPr>
        <p:spPr>
          <a:xfrm>
            <a:off x="593427" y="6051541"/>
            <a:ext cx="962251" cy="307777"/>
          </a:xfrm>
          <a:prstGeom prst="rect">
            <a:avLst/>
          </a:prstGeom>
        </p:spPr>
        <p:txBody>
          <a:bodyPr wrap="none">
            <a:spAutoFit/>
          </a:bodyPr>
          <a:lstStyle/>
          <a:p>
            <a:pPr algn="ctr"/>
            <a:r>
              <a:rPr lang="ru-RU" sz="1400" dirty="0" smtClean="0">
                <a:solidFill>
                  <a:schemeClr val="accent1">
                    <a:lumMod val="75000"/>
                  </a:schemeClr>
                </a:solidFill>
              </a:rPr>
              <a:t>Издатель</a:t>
            </a:r>
            <a:endParaRPr lang="en-US" sz="1400" dirty="0"/>
          </a:p>
        </p:txBody>
      </p:sp>
      <p:sp>
        <p:nvSpPr>
          <p:cNvPr id="47" name="Flowchart: Magnetic Disk 46"/>
          <p:cNvSpPr/>
          <p:nvPr/>
        </p:nvSpPr>
        <p:spPr>
          <a:xfrm>
            <a:off x="2580542" y="5253065"/>
            <a:ext cx="1239716" cy="1032439"/>
          </a:xfrm>
          <a:prstGeom prst="flowChartMagneticDisk">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dirty="0" smtClean="0"/>
              <a:t>OPSBANK</a:t>
            </a:r>
            <a:endParaRPr lang="en-US" sz="1600" dirty="0"/>
          </a:p>
        </p:txBody>
      </p:sp>
      <p:cxnSp>
        <p:nvCxnSpPr>
          <p:cNvPr id="49" name="Straight Arrow Connector 48"/>
          <p:cNvCxnSpPr>
            <a:stCxn id="20" idx="1"/>
            <a:endCxn id="19" idx="3"/>
          </p:cNvCxnSpPr>
          <p:nvPr/>
        </p:nvCxnSpPr>
        <p:spPr>
          <a:xfrm flipH="1">
            <a:off x="3452648" y="4153926"/>
            <a:ext cx="2016576" cy="138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3456790" y="4143386"/>
            <a:ext cx="2074687" cy="526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050" dirty="0" smtClean="0">
                <a:solidFill>
                  <a:schemeClr val="accent1">
                    <a:lumMod val="75000"/>
                  </a:schemeClr>
                </a:solidFill>
              </a:rPr>
              <a:t>если отсутствует информация об авторе или организации</a:t>
            </a:r>
            <a:endParaRPr lang="en-GB" sz="1000" dirty="0">
              <a:solidFill>
                <a:schemeClr val="accent1">
                  <a:lumMod val="75000"/>
                </a:schemeClr>
              </a:solidFill>
            </a:endParaRPr>
          </a:p>
        </p:txBody>
      </p:sp>
      <p:sp>
        <p:nvSpPr>
          <p:cNvPr id="52" name="Rectangle 51"/>
          <p:cNvSpPr/>
          <p:nvPr/>
        </p:nvSpPr>
        <p:spPr>
          <a:xfrm>
            <a:off x="4720101" y="5483951"/>
            <a:ext cx="1622751" cy="592282"/>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b="1" dirty="0" smtClean="0"/>
          </a:p>
          <a:p>
            <a:pPr algn="ctr">
              <a:defRPr/>
            </a:pPr>
            <a:endParaRPr lang="ru-RU" b="1" dirty="0"/>
          </a:p>
          <a:p>
            <a:pPr algn="ctr">
              <a:defRPr/>
            </a:pPr>
            <a:endParaRPr lang="ru-RU" b="1" dirty="0" smtClean="0"/>
          </a:p>
          <a:p>
            <a:pPr algn="ctr">
              <a:defRPr/>
            </a:pPr>
            <a:endParaRPr lang="ru-RU" b="1" dirty="0"/>
          </a:p>
          <a:p>
            <a:pPr algn="ctr">
              <a:defRPr/>
            </a:pPr>
            <a:endParaRPr lang="ru-RU" b="1" dirty="0" smtClean="0"/>
          </a:p>
          <a:p>
            <a:pPr algn="ctr">
              <a:defRPr/>
            </a:pPr>
            <a:r>
              <a:rPr lang="en-GB" b="1" dirty="0" smtClean="0"/>
              <a:t>M-Hub</a:t>
            </a:r>
            <a:endParaRPr lang="en-GB" b="1" dirty="0"/>
          </a:p>
          <a:p>
            <a:pPr algn="ctr">
              <a:defRPr/>
            </a:pPr>
            <a:endParaRPr lang="en-GB" sz="1400" dirty="0"/>
          </a:p>
          <a:p>
            <a:pPr algn="ctr">
              <a:defRPr/>
            </a:pPr>
            <a:endParaRPr lang="en-GB" sz="1400" dirty="0"/>
          </a:p>
          <a:p>
            <a:pPr algn="ctr">
              <a:defRPr/>
            </a:pPr>
            <a:endParaRPr lang="en-GB" sz="1400" dirty="0"/>
          </a:p>
          <a:p>
            <a:pPr algn="ctr">
              <a:defRPr/>
            </a:pPr>
            <a:endParaRPr lang="en-GB" sz="1400" dirty="0"/>
          </a:p>
          <a:p>
            <a:pPr algn="ctr">
              <a:defRPr/>
            </a:pPr>
            <a:endParaRPr lang="en-GB" sz="1400" dirty="0"/>
          </a:p>
          <a:p>
            <a:pPr algn="ctr">
              <a:defRPr/>
            </a:pPr>
            <a:endParaRPr lang="en-GB" sz="1400" dirty="0"/>
          </a:p>
          <a:p>
            <a:pPr algn="ctr">
              <a:defRPr/>
            </a:pPr>
            <a:endParaRPr lang="en-US" sz="1400" dirty="0"/>
          </a:p>
        </p:txBody>
      </p:sp>
      <p:cxnSp>
        <p:nvCxnSpPr>
          <p:cNvPr id="54" name="Straight Arrow Connector 53"/>
          <p:cNvCxnSpPr/>
          <p:nvPr/>
        </p:nvCxnSpPr>
        <p:spPr>
          <a:xfrm>
            <a:off x="2580542" y="4502557"/>
            <a:ext cx="399141" cy="7157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1265066" y="5343216"/>
            <a:ext cx="1550532" cy="4260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050" dirty="0" smtClean="0">
                <a:solidFill>
                  <a:schemeClr val="accent1">
                    <a:lumMod val="75000"/>
                  </a:schemeClr>
                </a:solidFill>
              </a:rPr>
              <a:t>если отсутствует </a:t>
            </a:r>
          </a:p>
          <a:p>
            <a:pPr algn="ctr">
              <a:defRPr/>
            </a:pPr>
            <a:r>
              <a:rPr lang="ru-RU" sz="1050" dirty="0" smtClean="0">
                <a:solidFill>
                  <a:schemeClr val="accent1">
                    <a:lumMod val="75000"/>
                  </a:schemeClr>
                </a:solidFill>
              </a:rPr>
              <a:t>информация</a:t>
            </a:r>
            <a:endParaRPr lang="en-GB" sz="1000" dirty="0">
              <a:solidFill>
                <a:schemeClr val="accent1">
                  <a:lumMod val="75000"/>
                </a:schemeClr>
              </a:solidFill>
            </a:endParaRPr>
          </a:p>
        </p:txBody>
      </p:sp>
      <p:cxnSp>
        <p:nvCxnSpPr>
          <p:cNvPr id="57" name="Straight Arrow Connector 56"/>
          <p:cNvCxnSpPr>
            <a:stCxn id="47" idx="2"/>
          </p:cNvCxnSpPr>
          <p:nvPr/>
        </p:nvCxnSpPr>
        <p:spPr>
          <a:xfrm flipH="1" flipV="1">
            <a:off x="1320735" y="5769284"/>
            <a:ext cx="125980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1332308" y="6001827"/>
            <a:ext cx="1248234" cy="0"/>
          </a:xfrm>
          <a:prstGeom prst="straightConnector1">
            <a:avLst/>
          </a:prstGeom>
          <a:ln>
            <a:solidFill>
              <a:srgbClr val="92D050"/>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47" idx="4"/>
            <a:endCxn id="52" idx="1"/>
          </p:cNvCxnSpPr>
          <p:nvPr/>
        </p:nvCxnSpPr>
        <p:spPr>
          <a:xfrm>
            <a:off x="3820258" y="5769285"/>
            <a:ext cx="899843" cy="10807"/>
          </a:xfrm>
          <a:prstGeom prst="straightConnector1">
            <a:avLst/>
          </a:prstGeom>
          <a:ln>
            <a:solidFill>
              <a:srgbClr val="92D050"/>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5743332" y="4502557"/>
            <a:ext cx="907522" cy="9813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a:off x="7018683" y="5486052"/>
            <a:ext cx="1687513"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SCOPUS</a:t>
            </a:r>
            <a:endParaRPr lang="en-US" sz="1600" b="1" dirty="0"/>
          </a:p>
        </p:txBody>
      </p:sp>
      <p:cxnSp>
        <p:nvCxnSpPr>
          <p:cNvPr id="77" name="Straight Arrow Connector 76"/>
          <p:cNvCxnSpPr>
            <a:stCxn id="52" idx="3"/>
            <a:endCxn id="71" idx="1"/>
          </p:cNvCxnSpPr>
          <p:nvPr/>
        </p:nvCxnSpPr>
        <p:spPr>
          <a:xfrm flipV="1">
            <a:off x="6342852" y="5752752"/>
            <a:ext cx="675831" cy="27340"/>
          </a:xfrm>
          <a:prstGeom prst="straightConnector1">
            <a:avLst/>
          </a:prstGeom>
          <a:ln>
            <a:solidFill>
              <a:srgbClr val="92D050"/>
            </a:solidFill>
            <a:tailEnd type="arrow"/>
          </a:ln>
        </p:spPr>
        <p:style>
          <a:lnRef idx="2">
            <a:schemeClr val="accent1"/>
          </a:lnRef>
          <a:fillRef idx="0">
            <a:schemeClr val="accent1"/>
          </a:fillRef>
          <a:effectRef idx="1">
            <a:schemeClr val="accent1"/>
          </a:effectRef>
          <a:fontRef idx="minor">
            <a:schemeClr val="tx1"/>
          </a:fontRef>
        </p:style>
      </p:cxnSp>
      <p:sp>
        <p:nvSpPr>
          <p:cNvPr id="85" name="Rectangle 84"/>
          <p:cNvSpPr/>
          <p:nvPr/>
        </p:nvSpPr>
        <p:spPr>
          <a:xfrm>
            <a:off x="7167332" y="708842"/>
            <a:ext cx="1970943" cy="5115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smtClean="0">
                <a:solidFill>
                  <a:schemeClr val="accent1">
                    <a:lumMod val="75000"/>
                  </a:schemeClr>
                </a:solidFill>
              </a:rPr>
              <a:t>Технические вопросы</a:t>
            </a:r>
            <a:endParaRPr lang="en-GB" sz="1400" dirty="0" smtClean="0">
              <a:solidFill>
                <a:schemeClr val="accent1">
                  <a:lumMod val="75000"/>
                </a:schemeClr>
              </a:solidFill>
            </a:endParaRPr>
          </a:p>
          <a:p>
            <a:pPr algn="ctr">
              <a:defRPr/>
            </a:pPr>
            <a:r>
              <a:rPr lang="en-GB" sz="1400" dirty="0" smtClean="0">
                <a:solidFill>
                  <a:schemeClr val="accent1">
                    <a:lumMod val="75000"/>
                  </a:schemeClr>
                </a:solidFill>
              </a:rPr>
              <a:t>(</a:t>
            </a:r>
            <a:r>
              <a:rPr lang="ru-RU" sz="1400" dirty="0" smtClean="0">
                <a:solidFill>
                  <a:schemeClr val="accent1">
                    <a:lumMod val="75000"/>
                  </a:schemeClr>
                </a:solidFill>
              </a:rPr>
              <a:t>Амстердам</a:t>
            </a:r>
            <a:r>
              <a:rPr lang="en-GB" sz="1400" dirty="0" smtClean="0">
                <a:solidFill>
                  <a:schemeClr val="accent1">
                    <a:lumMod val="75000"/>
                  </a:schemeClr>
                </a:solidFill>
              </a:rPr>
              <a:t>)</a:t>
            </a:r>
            <a:endParaRPr lang="en-GB" sz="1200" dirty="0">
              <a:solidFill>
                <a:schemeClr val="accent1">
                  <a:lumMod val="75000"/>
                </a:schemeClr>
              </a:solidFill>
            </a:endParaRPr>
          </a:p>
        </p:txBody>
      </p:sp>
      <p:cxnSp>
        <p:nvCxnSpPr>
          <p:cNvPr id="84" name="Straight Arrow Connector 83"/>
          <p:cNvCxnSpPr/>
          <p:nvPr/>
        </p:nvCxnSpPr>
        <p:spPr>
          <a:xfrm flipV="1">
            <a:off x="4720101" y="1247475"/>
            <a:ext cx="2537170" cy="15250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9653440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543800" cy="685800"/>
          </a:xfrm>
        </p:spPr>
        <p:txBody>
          <a:bodyPr/>
          <a:lstStyle/>
          <a:p>
            <a:r>
              <a:rPr lang="en-GB" dirty="0" smtClean="0"/>
              <a:t>FAQ:</a:t>
            </a:r>
            <a:endParaRPr lang="en-US" dirty="0"/>
          </a:p>
        </p:txBody>
      </p:sp>
      <p:sp>
        <p:nvSpPr>
          <p:cNvPr id="3" name="Content Placeholder 2"/>
          <p:cNvSpPr>
            <a:spLocks noGrp="1"/>
          </p:cNvSpPr>
          <p:nvPr>
            <p:ph idx="1"/>
          </p:nvPr>
        </p:nvSpPr>
        <p:spPr>
          <a:xfrm>
            <a:off x="228600" y="838200"/>
            <a:ext cx="8610600" cy="5867400"/>
          </a:xfrm>
        </p:spPr>
        <p:txBody>
          <a:bodyPr>
            <a:normAutofit fontScale="62500" lnSpcReduction="20000"/>
          </a:bodyPr>
          <a:lstStyle/>
          <a:p>
            <a:pPr marL="86868" indent="0">
              <a:buNone/>
            </a:pPr>
            <a:r>
              <a:rPr lang="ru-RU" b="1" dirty="0" smtClean="0"/>
              <a:t>Вопрос: не все ссылки учтены в моем профиле. Что делать?</a:t>
            </a:r>
          </a:p>
          <a:p>
            <a:pPr marL="86868" indent="0">
              <a:buNone/>
            </a:pPr>
            <a:r>
              <a:rPr lang="ru-RU" b="1" dirty="0" smtClean="0"/>
              <a:t>Ответ:</a:t>
            </a:r>
            <a:r>
              <a:rPr lang="ru-RU" dirty="0" smtClean="0"/>
              <a:t> В письме на английском языке, на адрес службы </a:t>
            </a:r>
            <a:r>
              <a:rPr lang="en-GB" dirty="0" err="1" smtClean="0"/>
              <a:t>ScopusAuthorFeedback</a:t>
            </a:r>
            <a:r>
              <a:rPr lang="en-GB" dirty="0" smtClean="0"/>
              <a:t> (</a:t>
            </a:r>
            <a:r>
              <a:rPr lang="en-US" dirty="0" smtClean="0">
                <a:hlinkClick r:id="rId2"/>
              </a:rPr>
              <a:t>S2@Elsevier.com</a:t>
            </a:r>
            <a:r>
              <a:rPr lang="ru-RU" dirty="0" smtClean="0"/>
              <a:t> </a:t>
            </a:r>
            <a:r>
              <a:rPr lang="en-GB" dirty="0" smtClean="0"/>
              <a:t>) </a:t>
            </a:r>
            <a:r>
              <a:rPr lang="ru-RU" dirty="0" smtClean="0"/>
              <a:t>указать ваш документ в </a:t>
            </a:r>
            <a:r>
              <a:rPr lang="en-GB" dirty="0" smtClean="0"/>
              <a:t>Scopus </a:t>
            </a:r>
            <a:r>
              <a:rPr lang="ru-RU" dirty="0" smtClean="0"/>
              <a:t>и привести список пропущенных цитируемых документов в </a:t>
            </a:r>
            <a:r>
              <a:rPr lang="en-GB" dirty="0" smtClean="0"/>
              <a:t>Scopus </a:t>
            </a:r>
            <a:r>
              <a:rPr lang="ru-RU" dirty="0" smtClean="0"/>
              <a:t>со ссылками на них.</a:t>
            </a:r>
          </a:p>
          <a:p>
            <a:pPr marL="86868" indent="0">
              <a:buNone/>
            </a:pPr>
            <a:endParaRPr lang="ru-RU" dirty="0"/>
          </a:p>
          <a:p>
            <a:pPr marL="86868" indent="0">
              <a:buNone/>
            </a:pPr>
            <a:endParaRPr lang="en-GB" b="1" dirty="0" smtClean="0"/>
          </a:p>
          <a:p>
            <a:pPr marL="86868" indent="0">
              <a:buNone/>
            </a:pPr>
            <a:r>
              <a:rPr lang="ru-RU" b="1" dirty="0" smtClean="0"/>
              <a:t>Вопрос: в моем профиле неправильно указана организация. Что делать?</a:t>
            </a:r>
          </a:p>
          <a:p>
            <a:pPr marL="86868" indent="0">
              <a:buNone/>
            </a:pPr>
            <a:r>
              <a:rPr lang="ru-RU" b="1" dirty="0" smtClean="0"/>
              <a:t>Ответ:</a:t>
            </a:r>
            <a:r>
              <a:rPr lang="ru-RU" dirty="0" smtClean="0"/>
              <a:t> </a:t>
            </a:r>
            <a:r>
              <a:rPr lang="ru-RU" dirty="0"/>
              <a:t>В письме на английском языке, на адрес службы </a:t>
            </a:r>
            <a:r>
              <a:rPr lang="en-GB" dirty="0" err="1"/>
              <a:t>ScopusAuthorFeedback</a:t>
            </a:r>
            <a:r>
              <a:rPr lang="en-GB" dirty="0"/>
              <a:t> (</a:t>
            </a:r>
            <a:r>
              <a:rPr lang="en-US" dirty="0">
                <a:hlinkClick r:id="rId2"/>
              </a:rPr>
              <a:t>S2@Elsevier.com</a:t>
            </a:r>
            <a:r>
              <a:rPr lang="ru-RU" dirty="0"/>
              <a:t> </a:t>
            </a:r>
            <a:r>
              <a:rPr lang="en-GB" dirty="0"/>
              <a:t>) </a:t>
            </a:r>
            <a:r>
              <a:rPr lang="ru-RU" dirty="0" smtClean="0"/>
              <a:t>указать какая организация на какую должна быть заменена и в каком профиле (указать номер авторского профиля, ссылку на него).</a:t>
            </a:r>
            <a:endParaRPr lang="ru-RU" dirty="0"/>
          </a:p>
          <a:p>
            <a:pPr marL="86868" indent="0">
              <a:buNone/>
            </a:pPr>
            <a:endParaRPr lang="ru-RU" dirty="0" smtClean="0"/>
          </a:p>
          <a:p>
            <a:pPr marL="86868" indent="0">
              <a:buNone/>
            </a:pPr>
            <a:endParaRPr lang="en-GB" b="1" dirty="0" smtClean="0"/>
          </a:p>
          <a:p>
            <a:pPr marL="86868" indent="0">
              <a:buNone/>
            </a:pPr>
            <a:r>
              <a:rPr lang="ru-RU" b="1" dirty="0" smtClean="0"/>
              <a:t>Вопрос</a:t>
            </a:r>
            <a:r>
              <a:rPr lang="ru-RU" b="1" dirty="0"/>
              <a:t>: в </a:t>
            </a:r>
            <a:r>
              <a:rPr lang="en-GB" b="1" dirty="0" smtClean="0"/>
              <a:t>Scopus </a:t>
            </a:r>
            <a:r>
              <a:rPr lang="ru-RU" b="1" dirty="0" smtClean="0"/>
              <a:t>пропущена моя статья, которая опубликована в индексируемом </a:t>
            </a:r>
            <a:r>
              <a:rPr lang="en-GB" b="1" dirty="0" smtClean="0"/>
              <a:t>Scopus-</a:t>
            </a:r>
            <a:r>
              <a:rPr lang="ru-RU" b="1" dirty="0" smtClean="0"/>
              <a:t>ом журнале. </a:t>
            </a:r>
            <a:r>
              <a:rPr lang="ru-RU" b="1" dirty="0"/>
              <a:t>Что делать?</a:t>
            </a:r>
          </a:p>
          <a:p>
            <a:pPr marL="86868" indent="0">
              <a:buNone/>
            </a:pPr>
            <a:r>
              <a:rPr lang="ru-RU" b="1" dirty="0"/>
              <a:t>Ответ:</a:t>
            </a:r>
            <a:r>
              <a:rPr lang="ru-RU" dirty="0"/>
              <a:t> </a:t>
            </a:r>
            <a:r>
              <a:rPr lang="ru-RU" dirty="0" smtClean="0"/>
              <a:t>проверьте свежие номера журнала. Не прекращена ли индексация этого журнала в </a:t>
            </a:r>
            <a:r>
              <a:rPr lang="en-GB" dirty="0" smtClean="0"/>
              <a:t>Scopus? </a:t>
            </a:r>
            <a:r>
              <a:rPr lang="ru-RU" dirty="0" smtClean="0"/>
              <a:t>Если в </a:t>
            </a:r>
            <a:r>
              <a:rPr lang="en-GB" dirty="0" smtClean="0"/>
              <a:t>Scopus </a:t>
            </a:r>
            <a:r>
              <a:rPr lang="ru-RU" dirty="0" smtClean="0"/>
              <a:t>проиндексированы другие статьи того же номера, где была опубликована ваш</a:t>
            </a:r>
            <a:r>
              <a:rPr lang="ru-RU" dirty="0"/>
              <a:t>а</a:t>
            </a:r>
            <a:r>
              <a:rPr lang="ru-RU" dirty="0" smtClean="0"/>
              <a:t> статья, вам надо написать запрос на </a:t>
            </a:r>
            <a:r>
              <a:rPr lang="ru-RU" dirty="0"/>
              <a:t>английском языке, на адрес службы </a:t>
            </a:r>
            <a:r>
              <a:rPr lang="en-GB" dirty="0"/>
              <a:t>Content helpdesk (</a:t>
            </a:r>
            <a:r>
              <a:rPr lang="en-GB" dirty="0" smtClean="0">
                <a:hlinkClick r:id="rId3"/>
              </a:rPr>
              <a:t>BDcontenthelpdesk@elsevier.com</a:t>
            </a:r>
            <a:r>
              <a:rPr lang="en-GB" dirty="0" smtClean="0"/>
              <a:t>) :</a:t>
            </a:r>
          </a:p>
          <a:p>
            <a:pPr>
              <a:buFontTx/>
              <a:buChar char="-"/>
            </a:pPr>
            <a:r>
              <a:rPr lang="ru-RU" dirty="0" smtClean="0"/>
              <a:t>указав выходные данные выпуска (в том виде, в котором он индексируется в </a:t>
            </a:r>
            <a:r>
              <a:rPr lang="en-GB" dirty="0" smtClean="0"/>
              <a:t>Scopus)</a:t>
            </a:r>
            <a:r>
              <a:rPr lang="ru-RU" dirty="0" smtClean="0"/>
              <a:t> в котором пропущена ваша работа;</a:t>
            </a:r>
          </a:p>
          <a:p>
            <a:pPr>
              <a:buFontTx/>
              <a:buChar char="-"/>
            </a:pPr>
            <a:r>
              <a:rPr lang="ru-RU" dirty="0" smtClean="0"/>
              <a:t>прикрепив </a:t>
            </a:r>
            <a:r>
              <a:rPr lang="en-GB" dirty="0" smtClean="0"/>
              <a:t>pdf </a:t>
            </a:r>
            <a:r>
              <a:rPr lang="ru-RU" dirty="0" smtClean="0"/>
              <a:t>статьи, с минимальной англоязычной информацией </a:t>
            </a:r>
            <a:r>
              <a:rPr lang="ru-RU" sz="1900" dirty="0" smtClean="0"/>
              <a:t>(название статьи, аннотация, ключевые слова, информация об авторах, библиография</a:t>
            </a:r>
            <a:r>
              <a:rPr lang="ru-RU" dirty="0" smtClean="0"/>
              <a:t>)</a:t>
            </a:r>
            <a:r>
              <a:rPr lang="en-GB" dirty="0" smtClean="0"/>
              <a:t>*</a:t>
            </a:r>
            <a:endParaRPr lang="ru-RU" dirty="0" smtClean="0"/>
          </a:p>
          <a:p>
            <a:pPr marL="86868" indent="0">
              <a:buNone/>
            </a:pPr>
            <a:r>
              <a:rPr lang="ru-RU" b="1" u="sng" dirty="0">
                <a:solidFill>
                  <a:srgbClr val="2FA7BF"/>
                </a:solidFill>
              </a:rPr>
              <a:t>АКСИОМА </a:t>
            </a:r>
            <a:r>
              <a:rPr lang="en-GB" b="1" u="sng" dirty="0">
                <a:solidFill>
                  <a:srgbClr val="2FA7BF"/>
                </a:solidFill>
              </a:rPr>
              <a:t>Scopus: </a:t>
            </a:r>
            <a:r>
              <a:rPr lang="ru-RU" b="1" u="sng" dirty="0">
                <a:solidFill>
                  <a:srgbClr val="2FA7BF"/>
                </a:solidFill>
              </a:rPr>
              <a:t>в системе отображается информация в том виде, в котором она представлена в оригинале</a:t>
            </a:r>
          </a:p>
          <a:p>
            <a:pPr marL="86868" indent="0">
              <a:buNone/>
            </a:pPr>
            <a:endParaRPr lang="ru-RU" dirty="0"/>
          </a:p>
          <a:p>
            <a:pPr marL="86868" indent="0">
              <a:buNone/>
            </a:pPr>
            <a:r>
              <a:rPr lang="ru-RU" b="1" dirty="0" smtClean="0"/>
              <a:t>Смотрите ответы на другие часто задаваемые вопросы по ссылке</a:t>
            </a:r>
            <a:r>
              <a:rPr lang="ru-RU" dirty="0" smtClean="0"/>
              <a:t>:</a:t>
            </a:r>
          </a:p>
          <a:p>
            <a:pPr marL="86868" indent="0">
              <a:buNone/>
            </a:pPr>
            <a:r>
              <a:rPr lang="en-GB" dirty="0">
                <a:hlinkClick r:id="rId4"/>
              </a:rPr>
              <a:t>http://www.elsevierscience.ru/about/faqs</a:t>
            </a:r>
            <a:r>
              <a:rPr lang="en-GB" dirty="0" smtClean="0">
                <a:hlinkClick r:id="rId4"/>
              </a:rPr>
              <a:t>/</a:t>
            </a:r>
            <a:r>
              <a:rPr lang="ru-RU" dirty="0" smtClean="0"/>
              <a:t> </a:t>
            </a:r>
            <a:endParaRPr lang="en-GB" dirty="0" smtClean="0"/>
          </a:p>
          <a:p>
            <a:pPr marL="86868" indent="0">
              <a:buNone/>
            </a:pPr>
            <a:r>
              <a:rPr lang="ru-RU" dirty="0" smtClean="0"/>
              <a:t>Центр поддержки: </a:t>
            </a:r>
            <a:r>
              <a:rPr lang="en-US" dirty="0">
                <a:hlinkClick r:id="rId5"/>
              </a:rPr>
              <a:t>https://ru.service.elsevier.com/app/overview/scopus</a:t>
            </a:r>
            <a:r>
              <a:rPr lang="en-US" dirty="0" smtClean="0">
                <a:hlinkClick r:id="rId5"/>
              </a:rPr>
              <a:t>/</a:t>
            </a:r>
            <a:r>
              <a:rPr lang="ru-RU" dirty="0" smtClean="0"/>
              <a:t> </a:t>
            </a:r>
          </a:p>
          <a:p>
            <a:pPr marL="86868" indent="0">
              <a:buNone/>
            </a:pPr>
            <a:endParaRPr lang="ru-RU" sz="1700" i="1" dirty="0" smtClean="0"/>
          </a:p>
          <a:p>
            <a:pPr>
              <a:buFont typeface="Arial" charset="0"/>
              <a:buChar char="•"/>
            </a:pPr>
            <a:r>
              <a:rPr lang="ru-RU" sz="1700" i="1" dirty="0" smtClean="0"/>
              <a:t>Если вся минимальная</a:t>
            </a:r>
            <a:r>
              <a:rPr lang="en-GB" sz="1700" i="1" dirty="0" smtClean="0"/>
              <a:t> </a:t>
            </a:r>
            <a:r>
              <a:rPr lang="ru-RU" sz="1700" i="1" dirty="0" smtClean="0"/>
              <a:t>информация или часть ее на русском языке</a:t>
            </a:r>
          </a:p>
          <a:p>
            <a:pPr marL="86868" indent="0">
              <a:buNone/>
            </a:pPr>
            <a:r>
              <a:rPr lang="ru-RU" sz="1700" i="1" dirty="0" smtClean="0"/>
              <a:t> – она не появится в </a:t>
            </a:r>
            <a:r>
              <a:rPr lang="en-GB" sz="1700" i="1" dirty="0" smtClean="0"/>
              <a:t>Scopus</a:t>
            </a:r>
            <a:endParaRPr lang="en-US" sz="1700" i="1" dirty="0"/>
          </a:p>
        </p:txBody>
      </p:sp>
      <p:pic>
        <p:nvPicPr>
          <p:cNvPr id="9218" name="Picture 2" descr="C:\Users\yakshonakg\Desktop\17-10-2017 10-57-46.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019800" y="5153646"/>
            <a:ext cx="2995613" cy="149490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3367541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40" y="685800"/>
            <a:ext cx="8962696" cy="685800"/>
          </a:xfrm>
        </p:spPr>
        <p:txBody>
          <a:bodyPr>
            <a:noAutofit/>
          </a:bodyPr>
          <a:lstStyle/>
          <a:p>
            <a:r>
              <a:rPr lang="ru-RU" sz="1600" dirty="0" smtClean="0"/>
              <a:t>Помимо включения новых журналов, мы также исключаем журналы, демонстрирующие отрицательные показатели или нарушающие издательскую этику. Проблема нарушения этики и прекращения индексации коснулась всех зарубежных индексов</a:t>
            </a:r>
            <a:r>
              <a:rPr lang="en-GB" sz="1600" dirty="0"/>
              <a:t>.</a:t>
            </a:r>
            <a:r>
              <a:rPr lang="ru-RU" sz="1600" dirty="0" smtClean="0"/>
              <a:t/>
            </a:r>
            <a:br>
              <a:rPr lang="ru-RU" sz="1600" dirty="0" smtClean="0"/>
            </a:br>
            <a:r>
              <a:rPr lang="ru-RU" sz="1200" i="1" dirty="0" smtClean="0"/>
              <a:t>Список прекращенных в </a:t>
            </a:r>
            <a:r>
              <a:rPr lang="en-GB" sz="1200" i="1" dirty="0" smtClean="0"/>
              <a:t>Scopus</a:t>
            </a:r>
            <a:r>
              <a:rPr lang="ru-RU" sz="1200" i="1" dirty="0" smtClean="0"/>
              <a:t> журналов</a:t>
            </a:r>
            <a:endParaRPr lang="en-US" sz="1600" i="1" dirty="0"/>
          </a:p>
        </p:txBody>
      </p:sp>
      <p:pic>
        <p:nvPicPr>
          <p:cNvPr id="5122" name="Picture 2" descr="C:\Users\yakshonakg\Desktop\17-10-2017 10-23-4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286000"/>
            <a:ext cx="9144000" cy="36460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3603429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460211" y="5779317"/>
            <a:ext cx="8363219" cy="598374"/>
          </a:xfrm>
          <a:prstGeom prst="roundRect">
            <a:avLst>
              <a:gd name="adj" fmla="val 19294"/>
            </a:avLst>
          </a:prstGeom>
          <a:solidFill>
            <a:schemeClr val="tx1">
              <a:lumMod val="40000"/>
              <a:lumOff val="60000"/>
            </a:schemeClr>
          </a:solidFill>
          <a:ln w="25400" cap="flat" cmpd="sng" algn="ctr">
            <a:solidFill>
              <a:schemeClr val="bg1">
                <a:lumMod val="75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accent5">
                  <a:lumMod val="50000"/>
                </a:schemeClr>
              </a:solidFill>
              <a:effectLst/>
              <a:uLnTx/>
              <a:uFillTx/>
              <a:latin typeface="Calibri"/>
            </a:endParaRPr>
          </a:p>
        </p:txBody>
      </p:sp>
      <p:sp>
        <p:nvSpPr>
          <p:cNvPr id="32" name="Down Arrow 31"/>
          <p:cNvSpPr/>
          <p:nvPr/>
        </p:nvSpPr>
        <p:spPr>
          <a:xfrm>
            <a:off x="6768786" y="3836301"/>
            <a:ext cx="882871" cy="1943016"/>
          </a:xfrm>
          <a:prstGeom prst="downArrow">
            <a:avLst>
              <a:gd name="adj1" fmla="val 50000"/>
              <a:gd name="adj2" fmla="val 32143"/>
            </a:avLst>
          </a:prstGeom>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 name="Title 1"/>
          <p:cNvSpPr>
            <a:spLocks noGrp="1"/>
          </p:cNvSpPr>
          <p:nvPr>
            <p:ph type="title"/>
          </p:nvPr>
        </p:nvSpPr>
        <p:spPr/>
        <p:txBody>
          <a:bodyPr/>
          <a:lstStyle/>
          <a:p>
            <a:r>
              <a:rPr lang="ru-RU" dirty="0" smtClean="0"/>
              <a:t>Переоценка журналов, индексируемых в </a:t>
            </a:r>
            <a:r>
              <a:rPr lang="en-US" dirty="0" smtClean="0"/>
              <a:t>Scopus</a:t>
            </a:r>
            <a:endParaRPr lang="en-US" dirty="0"/>
          </a:p>
        </p:txBody>
      </p:sp>
      <p:sp>
        <p:nvSpPr>
          <p:cNvPr id="4" name="Rounded Rectangle 3"/>
          <p:cNvSpPr/>
          <p:nvPr/>
        </p:nvSpPr>
        <p:spPr>
          <a:xfrm>
            <a:off x="449719" y="1401643"/>
            <a:ext cx="4973615" cy="1073536"/>
          </a:xfrm>
          <a:prstGeom prst="roundRect">
            <a:avLst>
              <a:gd name="adj" fmla="val 19294"/>
            </a:avLst>
          </a:prstGeom>
          <a:solidFill>
            <a:schemeClr val="tx1">
              <a:lumMod val="40000"/>
              <a:lumOff val="60000"/>
            </a:schemeClr>
          </a:solidFill>
          <a:ln w="254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accent5">
                  <a:lumMod val="50000"/>
                </a:schemeClr>
              </a:solidFill>
              <a:effectLst/>
              <a:uLnTx/>
              <a:uFillTx/>
              <a:latin typeface="Calibri"/>
            </a:endParaRPr>
          </a:p>
        </p:txBody>
      </p:sp>
      <p:sp>
        <p:nvSpPr>
          <p:cNvPr id="9" name="TextBox 8"/>
          <p:cNvSpPr txBox="1"/>
          <p:nvPr/>
        </p:nvSpPr>
        <p:spPr>
          <a:xfrm>
            <a:off x="568876" y="1313932"/>
            <a:ext cx="4854458" cy="1384995"/>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chemeClr val="accent5">
                    <a:lumMod val="50000"/>
                  </a:schemeClr>
                </a:solidFill>
                <a:effectLst/>
                <a:uLnTx/>
                <a:uFillTx/>
              </a:rPr>
              <a:t>Показатели</a:t>
            </a:r>
            <a:r>
              <a:rPr kumimoji="0" lang="ru-RU" sz="1400" b="1" i="0" u="none" strike="noStrike" kern="0" cap="none" spc="0" normalizeH="0" noProof="0" dirty="0" smtClean="0">
                <a:ln>
                  <a:noFill/>
                </a:ln>
                <a:solidFill>
                  <a:schemeClr val="accent5">
                    <a:lumMod val="50000"/>
                  </a:schemeClr>
                </a:solidFill>
                <a:effectLst/>
                <a:uLnTx/>
                <a:uFillTx/>
              </a:rPr>
              <a:t> журнала относительно среднего в области</a:t>
            </a:r>
            <a:r>
              <a:rPr kumimoji="0" lang="en-US" sz="1400" b="1" i="0" u="none" strike="noStrike" kern="0" cap="none" spc="0" normalizeH="0" baseline="0" noProof="0" dirty="0" smtClean="0">
                <a:ln>
                  <a:noFill/>
                </a:ln>
                <a:solidFill>
                  <a:schemeClr val="accent5">
                    <a:lumMod val="50000"/>
                  </a:schemeClr>
                </a:solidFill>
                <a:effectLst/>
                <a:uLnTx/>
                <a:uFillTx/>
              </a:rPr>
              <a: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kern="0" noProof="0" dirty="0" smtClean="0">
                <a:solidFill>
                  <a:schemeClr val="accent5">
                    <a:lumMod val="50000"/>
                  </a:schemeClr>
                </a:solidFill>
              </a:rPr>
              <a:t>Количество публикаций</a:t>
            </a:r>
            <a:endParaRPr kumimoji="0" lang="en-US" sz="1400" b="0" i="0" u="none" strike="noStrike" kern="0" cap="none" spc="0" normalizeH="0" baseline="0" noProof="0" dirty="0" smtClean="0">
              <a:ln>
                <a:noFill/>
              </a:ln>
              <a:solidFill>
                <a:schemeClr val="accent5">
                  <a:lumMod val="50000"/>
                </a:schemeClr>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kern="0" dirty="0" smtClean="0">
                <a:solidFill>
                  <a:schemeClr val="accent5">
                    <a:lumMod val="50000"/>
                  </a:schemeClr>
                </a:solidFill>
              </a:rPr>
              <a:t>Цитируемость</a:t>
            </a:r>
            <a:r>
              <a:rPr lang="en-US" sz="1400" kern="0" dirty="0" smtClean="0">
                <a:solidFill>
                  <a:schemeClr val="accent5">
                    <a:lumMod val="50000"/>
                  </a:schemeClr>
                </a:solidFill>
              </a:rPr>
              <a:t> (</a:t>
            </a:r>
            <a:r>
              <a:rPr lang="ru-RU" sz="1400" kern="0" dirty="0" smtClean="0">
                <a:solidFill>
                  <a:schemeClr val="accent5">
                    <a:lumMod val="50000"/>
                  </a:schemeClr>
                </a:solidFill>
              </a:rPr>
              <a:t>вкл.</a:t>
            </a:r>
            <a:r>
              <a:rPr lang="en-US" sz="1400" kern="0" dirty="0" smtClean="0">
                <a:solidFill>
                  <a:schemeClr val="accent5">
                    <a:lumMod val="50000"/>
                  </a:schemeClr>
                </a:solidFill>
              </a:rPr>
              <a:t> self-citations)</a:t>
            </a:r>
            <a:endParaRPr lang="en-US" sz="1400" kern="0" dirty="0">
              <a:solidFill>
                <a:schemeClr val="accent5">
                  <a:lumMod val="50000"/>
                </a:schemeClr>
              </a:solidFil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400" kern="0" dirty="0" smtClean="0">
                <a:solidFill>
                  <a:schemeClr val="accent5">
                    <a:lumMod val="50000"/>
                  </a:schemeClr>
                </a:solidFill>
              </a:rPr>
              <a:t>Использование</a:t>
            </a:r>
            <a:endParaRPr kumimoji="0" lang="en-US" sz="1400" b="0" i="0" u="none" strike="noStrike" kern="0" cap="none" spc="0" normalizeH="0" baseline="0" noProof="0" dirty="0" smtClean="0">
              <a:ln>
                <a:noFill/>
              </a:ln>
              <a:solidFill>
                <a:schemeClr val="accent5">
                  <a:lumMod val="5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accent5">
                  <a:lumMod val="50000"/>
                </a:schemeClr>
              </a:solidFill>
              <a:effectLst/>
              <a:uLnTx/>
              <a:uFillTx/>
            </a:endParaRPr>
          </a:p>
        </p:txBody>
      </p:sp>
      <p:sp>
        <p:nvSpPr>
          <p:cNvPr id="14" name="Rounded Rectangle 13"/>
          <p:cNvSpPr/>
          <p:nvPr/>
        </p:nvSpPr>
        <p:spPr>
          <a:xfrm>
            <a:off x="5663005" y="1396383"/>
            <a:ext cx="3165685" cy="1073536"/>
          </a:xfrm>
          <a:prstGeom prst="roundRect">
            <a:avLst>
              <a:gd name="adj" fmla="val 19294"/>
            </a:avLst>
          </a:prstGeom>
          <a:solidFill>
            <a:schemeClr val="tx1">
              <a:lumMod val="40000"/>
              <a:lumOff val="60000"/>
            </a:schemeClr>
          </a:solidFill>
          <a:ln w="254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accent5">
                  <a:lumMod val="50000"/>
                </a:schemeClr>
              </a:solidFill>
              <a:effectLst/>
              <a:uLnTx/>
              <a:uFillTx/>
              <a:latin typeface="Calibri"/>
            </a:endParaRPr>
          </a:p>
        </p:txBody>
      </p:sp>
      <p:sp>
        <p:nvSpPr>
          <p:cNvPr id="15" name="TextBox 14"/>
          <p:cNvSpPr txBox="1"/>
          <p:nvPr/>
        </p:nvSpPr>
        <p:spPr>
          <a:xfrm>
            <a:off x="5782162" y="1647603"/>
            <a:ext cx="3041268" cy="738664"/>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chemeClr val="accent5">
                    <a:lumMod val="50000"/>
                  </a:schemeClr>
                </a:solidFill>
                <a:effectLst/>
                <a:uLnTx/>
                <a:uFillTx/>
              </a:rPr>
              <a:t>Сомнения в публикационной этике</a:t>
            </a:r>
            <a:endParaRPr kumimoji="0" lang="en-US" sz="1400" b="1" i="0" u="none" strike="noStrike" kern="0" cap="none" spc="0" normalizeH="0" baseline="0" noProof="0" dirty="0" smtClean="0">
              <a:ln>
                <a:noFill/>
              </a:ln>
              <a:solidFill>
                <a:schemeClr val="accent5">
                  <a:lumMod val="50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accent5">
                  <a:lumMod val="50000"/>
                </a:schemeClr>
              </a:solidFill>
              <a:effectLst/>
              <a:uLnTx/>
              <a:uFillTx/>
            </a:endParaRPr>
          </a:p>
        </p:txBody>
      </p:sp>
      <p:sp>
        <p:nvSpPr>
          <p:cNvPr id="17" name="Rounded Rectangle 16"/>
          <p:cNvSpPr/>
          <p:nvPr/>
        </p:nvSpPr>
        <p:spPr>
          <a:xfrm>
            <a:off x="475991" y="2799557"/>
            <a:ext cx="4973615" cy="598374"/>
          </a:xfrm>
          <a:prstGeom prst="roundRect">
            <a:avLst>
              <a:gd name="adj" fmla="val 19294"/>
            </a:avLst>
          </a:prstGeom>
          <a:solidFill>
            <a:schemeClr val="tx1">
              <a:lumMod val="40000"/>
              <a:lumOff val="60000"/>
            </a:schemeClr>
          </a:solidFill>
          <a:ln w="254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accent5">
                  <a:lumMod val="50000"/>
                </a:schemeClr>
              </a:solidFill>
              <a:effectLst/>
              <a:uLnTx/>
              <a:uFillTx/>
              <a:latin typeface="Calibri"/>
            </a:endParaRPr>
          </a:p>
        </p:txBody>
      </p:sp>
      <p:sp>
        <p:nvSpPr>
          <p:cNvPr id="18" name="TextBox 17"/>
          <p:cNvSpPr txBox="1"/>
          <p:nvPr/>
        </p:nvSpPr>
        <p:spPr>
          <a:xfrm>
            <a:off x="595148" y="2874711"/>
            <a:ext cx="4854458" cy="523220"/>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chemeClr val="accent5">
                    <a:lumMod val="50000"/>
                  </a:schemeClr>
                </a:solidFill>
                <a:effectLst/>
                <a:uLnTx/>
                <a:uFillTx/>
              </a:rPr>
              <a:t>Информирование журнала и возможностях</a:t>
            </a:r>
            <a:r>
              <a:rPr kumimoji="0" lang="ru-RU" sz="1400" b="1" i="0" u="none" strike="noStrike" kern="0" cap="none" spc="0" normalizeH="0" noProof="0" dirty="0" smtClean="0">
                <a:ln>
                  <a:noFill/>
                </a:ln>
                <a:solidFill>
                  <a:schemeClr val="accent5">
                    <a:lumMod val="50000"/>
                  </a:schemeClr>
                </a:solidFill>
                <a:effectLst/>
                <a:uLnTx/>
                <a:uFillTx/>
              </a:rPr>
              <a:t> улучшить показатели </a:t>
            </a:r>
            <a:endParaRPr kumimoji="0" lang="en-US" sz="1400" b="0" i="0" u="none" strike="noStrike" kern="0" cap="none" spc="0" normalizeH="0" baseline="0" noProof="0" dirty="0">
              <a:ln>
                <a:noFill/>
              </a:ln>
              <a:solidFill>
                <a:schemeClr val="accent5">
                  <a:lumMod val="50000"/>
                </a:schemeClr>
              </a:solidFill>
              <a:effectLst/>
              <a:uLnTx/>
              <a:uFillTx/>
            </a:endParaRPr>
          </a:p>
        </p:txBody>
      </p:sp>
      <p:sp>
        <p:nvSpPr>
          <p:cNvPr id="19" name="Rounded Rectangle 18"/>
          <p:cNvSpPr/>
          <p:nvPr/>
        </p:nvSpPr>
        <p:spPr>
          <a:xfrm>
            <a:off x="470731" y="3740257"/>
            <a:ext cx="4973615" cy="598374"/>
          </a:xfrm>
          <a:prstGeom prst="roundRect">
            <a:avLst>
              <a:gd name="adj" fmla="val 19294"/>
            </a:avLst>
          </a:prstGeom>
          <a:solidFill>
            <a:schemeClr val="tx1">
              <a:lumMod val="40000"/>
              <a:lumOff val="60000"/>
            </a:schemeClr>
          </a:solidFill>
          <a:ln w="254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accent5">
                  <a:lumMod val="50000"/>
                </a:schemeClr>
              </a:solidFill>
              <a:effectLst/>
              <a:uLnTx/>
              <a:uFillTx/>
              <a:latin typeface="Calibri"/>
            </a:endParaRPr>
          </a:p>
        </p:txBody>
      </p:sp>
      <p:sp>
        <p:nvSpPr>
          <p:cNvPr id="20" name="TextBox 19"/>
          <p:cNvSpPr txBox="1"/>
          <p:nvPr/>
        </p:nvSpPr>
        <p:spPr>
          <a:xfrm>
            <a:off x="589888" y="3923132"/>
            <a:ext cx="4854458" cy="30777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400" b="1" kern="0" dirty="0" smtClean="0">
                <a:solidFill>
                  <a:schemeClr val="accent5">
                    <a:lumMod val="50000"/>
                  </a:schemeClr>
                </a:solidFill>
              </a:rPr>
              <a:t>Повторная оценка показателей</a:t>
            </a:r>
            <a:endParaRPr kumimoji="0" lang="en-US" sz="1400" b="0" i="0" u="none" strike="noStrike" kern="0" cap="none" spc="0" normalizeH="0" baseline="0" noProof="0" dirty="0">
              <a:ln>
                <a:noFill/>
              </a:ln>
              <a:solidFill>
                <a:schemeClr val="accent5">
                  <a:lumMod val="50000"/>
                </a:schemeClr>
              </a:solidFill>
              <a:effectLst/>
              <a:uLnTx/>
              <a:uFillTx/>
            </a:endParaRPr>
          </a:p>
        </p:txBody>
      </p:sp>
      <p:sp>
        <p:nvSpPr>
          <p:cNvPr id="21" name="Down Arrow 20"/>
          <p:cNvSpPr/>
          <p:nvPr/>
        </p:nvSpPr>
        <p:spPr>
          <a:xfrm>
            <a:off x="2522486" y="2475179"/>
            <a:ext cx="882871" cy="324378"/>
          </a:xfrm>
          <a:prstGeom prst="downArrow">
            <a:avLst/>
          </a:prstGeom>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2" name="Down Arrow 21"/>
          <p:cNvSpPr/>
          <p:nvPr/>
        </p:nvSpPr>
        <p:spPr>
          <a:xfrm>
            <a:off x="2532992" y="3400113"/>
            <a:ext cx="882871" cy="324378"/>
          </a:xfrm>
          <a:prstGeom prst="downArrow">
            <a:avLst/>
          </a:prstGeom>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4" name="Rounded Rectangle 23"/>
          <p:cNvSpPr/>
          <p:nvPr/>
        </p:nvSpPr>
        <p:spPr>
          <a:xfrm>
            <a:off x="465471" y="4696723"/>
            <a:ext cx="8363219" cy="598374"/>
          </a:xfrm>
          <a:prstGeom prst="roundRect">
            <a:avLst>
              <a:gd name="adj" fmla="val 19294"/>
            </a:avLst>
          </a:prstGeom>
          <a:solidFill>
            <a:schemeClr val="tx1">
              <a:lumMod val="40000"/>
              <a:lumOff val="60000"/>
            </a:schemeClr>
          </a:solidFill>
          <a:ln w="25400" cap="flat" cmpd="sng" algn="ctr">
            <a:solidFill>
              <a:schemeClr val="bg1">
                <a:lumMod val="75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accent5">
                  <a:lumMod val="50000"/>
                </a:schemeClr>
              </a:solidFill>
              <a:effectLst/>
              <a:uLnTx/>
              <a:uFillTx/>
              <a:latin typeface="Calibri"/>
            </a:endParaRPr>
          </a:p>
        </p:txBody>
      </p:sp>
      <p:sp>
        <p:nvSpPr>
          <p:cNvPr id="25" name="TextBox 24"/>
          <p:cNvSpPr txBox="1"/>
          <p:nvPr/>
        </p:nvSpPr>
        <p:spPr>
          <a:xfrm>
            <a:off x="584627" y="4879598"/>
            <a:ext cx="8162854" cy="30777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chemeClr val="accent5">
                    <a:lumMod val="50000"/>
                  </a:schemeClr>
                </a:solidFill>
                <a:effectLst/>
                <a:uLnTx/>
                <a:uFillTx/>
              </a:rPr>
              <a:t>Переоценка Комитета по отбору содержания</a:t>
            </a:r>
            <a:r>
              <a:rPr kumimoji="0" lang="ru-RU" sz="1400" b="1" i="0" u="none" strike="noStrike" kern="0" cap="none" spc="0" normalizeH="0" noProof="0" dirty="0" smtClean="0">
                <a:ln>
                  <a:noFill/>
                </a:ln>
                <a:solidFill>
                  <a:schemeClr val="accent5">
                    <a:lumMod val="50000"/>
                  </a:schemeClr>
                </a:solidFill>
                <a:effectLst/>
                <a:uLnTx/>
                <a:uFillTx/>
              </a:rPr>
              <a:t> (</a:t>
            </a:r>
            <a:r>
              <a:rPr kumimoji="0" lang="en-GB" sz="1400" b="1" i="0" u="none" strike="noStrike" kern="0" cap="none" spc="0" normalizeH="0" noProof="0" dirty="0" smtClean="0">
                <a:ln>
                  <a:noFill/>
                </a:ln>
                <a:solidFill>
                  <a:schemeClr val="accent5">
                    <a:lumMod val="50000"/>
                  </a:schemeClr>
                </a:solidFill>
                <a:effectLst/>
                <a:uLnTx/>
                <a:uFillTx/>
              </a:rPr>
              <a:t>CSAB)</a:t>
            </a:r>
            <a:endParaRPr kumimoji="0" lang="en-US" sz="1400" b="0" i="0" u="none" strike="noStrike" kern="0" cap="none" spc="0" normalizeH="0" baseline="0" noProof="0" dirty="0">
              <a:ln>
                <a:noFill/>
              </a:ln>
              <a:solidFill>
                <a:schemeClr val="accent5">
                  <a:lumMod val="50000"/>
                </a:schemeClr>
              </a:solidFill>
              <a:effectLst/>
              <a:uLnTx/>
              <a:uFillTx/>
            </a:endParaRPr>
          </a:p>
        </p:txBody>
      </p:sp>
      <p:sp>
        <p:nvSpPr>
          <p:cNvPr id="26" name="Rounded Rectangle 25"/>
          <p:cNvSpPr/>
          <p:nvPr/>
        </p:nvSpPr>
        <p:spPr>
          <a:xfrm>
            <a:off x="5673511" y="3251511"/>
            <a:ext cx="3165685" cy="572102"/>
          </a:xfrm>
          <a:prstGeom prst="roundRect">
            <a:avLst>
              <a:gd name="adj" fmla="val 19294"/>
            </a:avLst>
          </a:prstGeom>
          <a:solidFill>
            <a:schemeClr val="tx1">
              <a:lumMod val="40000"/>
              <a:lumOff val="60000"/>
            </a:schemeClr>
          </a:solidFill>
          <a:ln w="25400" cap="flat" cmpd="sng" algn="ctr">
            <a:solidFill>
              <a:schemeClr val="bg1">
                <a:lumMod val="75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accent5">
                  <a:lumMod val="50000"/>
                </a:schemeClr>
              </a:solidFill>
              <a:effectLst/>
              <a:uLnTx/>
              <a:uFillTx/>
              <a:latin typeface="Calibri"/>
            </a:endParaRPr>
          </a:p>
        </p:txBody>
      </p:sp>
      <p:sp>
        <p:nvSpPr>
          <p:cNvPr id="27" name="TextBox 26"/>
          <p:cNvSpPr txBox="1"/>
          <p:nvPr/>
        </p:nvSpPr>
        <p:spPr>
          <a:xfrm>
            <a:off x="5792668" y="3325712"/>
            <a:ext cx="3046528" cy="523220"/>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400" b="1" kern="0" dirty="0" smtClean="0">
                <a:solidFill>
                  <a:schemeClr val="accent5">
                    <a:lumMod val="50000"/>
                  </a:schemeClr>
                </a:solidFill>
              </a:rPr>
              <a:t>Расследование команды </a:t>
            </a:r>
            <a:r>
              <a:rPr kumimoji="0" lang="en-US" sz="1400" b="1" i="0" u="none" strike="noStrike" kern="0" cap="none" spc="0" normalizeH="0" baseline="0" noProof="0" dirty="0" smtClean="0">
                <a:ln>
                  <a:noFill/>
                </a:ln>
                <a:solidFill>
                  <a:schemeClr val="accent5">
                    <a:lumMod val="50000"/>
                  </a:schemeClr>
                </a:solidFill>
                <a:effectLst/>
                <a:uLnTx/>
                <a:uFillTx/>
              </a:rPr>
              <a:t>Scopus </a:t>
            </a:r>
          </a:p>
        </p:txBody>
      </p:sp>
      <p:sp>
        <p:nvSpPr>
          <p:cNvPr id="29" name="TextBox 28"/>
          <p:cNvSpPr txBox="1"/>
          <p:nvPr/>
        </p:nvSpPr>
        <p:spPr>
          <a:xfrm>
            <a:off x="579367" y="5962192"/>
            <a:ext cx="8162854" cy="30777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400" b="1" kern="0" dirty="0" smtClean="0">
                <a:solidFill>
                  <a:schemeClr val="accent5">
                    <a:lumMod val="50000"/>
                  </a:schemeClr>
                </a:solidFill>
              </a:rPr>
              <a:t>Прекращение индексации в </a:t>
            </a:r>
            <a:r>
              <a:rPr kumimoji="0" lang="en-US" sz="1400" b="1" i="0" u="none" strike="noStrike" kern="0" cap="none" spc="0" normalizeH="0" noProof="0" dirty="0" smtClean="0">
                <a:ln>
                  <a:noFill/>
                </a:ln>
                <a:solidFill>
                  <a:schemeClr val="accent5">
                    <a:lumMod val="50000"/>
                  </a:schemeClr>
                </a:solidFill>
                <a:effectLst/>
                <a:uLnTx/>
                <a:uFillTx/>
              </a:rPr>
              <a:t>Scopus</a:t>
            </a:r>
            <a:endParaRPr kumimoji="0" lang="en-US" sz="1400" b="0" i="0" u="none" strike="noStrike" kern="0" cap="none" spc="0" normalizeH="0" baseline="0" noProof="0" dirty="0">
              <a:ln>
                <a:noFill/>
              </a:ln>
              <a:solidFill>
                <a:schemeClr val="accent5">
                  <a:lumMod val="50000"/>
                </a:schemeClr>
              </a:solidFill>
              <a:effectLst/>
              <a:uLnTx/>
              <a:uFillTx/>
            </a:endParaRPr>
          </a:p>
        </p:txBody>
      </p:sp>
      <p:sp>
        <p:nvSpPr>
          <p:cNvPr id="30" name="Down Arrow 29"/>
          <p:cNvSpPr/>
          <p:nvPr/>
        </p:nvSpPr>
        <p:spPr>
          <a:xfrm>
            <a:off x="2554004" y="5297279"/>
            <a:ext cx="882871" cy="482038"/>
          </a:xfrm>
          <a:prstGeom prst="downArrow">
            <a:avLst/>
          </a:prstGeom>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3" name="Down Arrow 22"/>
          <p:cNvSpPr/>
          <p:nvPr/>
        </p:nvSpPr>
        <p:spPr>
          <a:xfrm>
            <a:off x="2543498" y="4340813"/>
            <a:ext cx="882871" cy="324378"/>
          </a:xfrm>
          <a:prstGeom prst="downArrow">
            <a:avLst/>
          </a:prstGeom>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31" name="Down Arrow 30"/>
          <p:cNvSpPr/>
          <p:nvPr/>
        </p:nvSpPr>
        <p:spPr>
          <a:xfrm>
            <a:off x="6758280" y="2469919"/>
            <a:ext cx="882871" cy="781592"/>
          </a:xfrm>
          <a:prstGeom prst="downArrow">
            <a:avLst>
              <a:gd name="adj1" fmla="val 50000"/>
              <a:gd name="adj2" fmla="val 29829"/>
            </a:avLst>
          </a:prstGeom>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5" name="Rectangle 4"/>
          <p:cNvSpPr/>
          <p:nvPr/>
        </p:nvSpPr>
        <p:spPr>
          <a:xfrm>
            <a:off x="304800" y="1313932"/>
            <a:ext cx="5144806" cy="5239268"/>
          </a:xfrm>
          <a:prstGeom prst="rect">
            <a:avLst/>
          </a:prstGeom>
          <a:noFill/>
          <a:ln w="57150">
            <a:solidFill>
              <a:srgbClr val="FF9933"/>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6" name="Rectangle 5"/>
          <p:cNvSpPr/>
          <p:nvPr/>
        </p:nvSpPr>
        <p:spPr>
          <a:xfrm>
            <a:off x="5562601" y="1313932"/>
            <a:ext cx="3505200" cy="2725512"/>
          </a:xfrm>
          <a:prstGeom prst="rect">
            <a:avLst/>
          </a:prstGeom>
          <a:noFill/>
          <a:ln>
            <a:solidFill>
              <a:srgbClr val="FF9933"/>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08527542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animBg="1"/>
      <p:bldP spid="4" grpId="0" animBg="1"/>
      <p:bldP spid="9" grpId="0"/>
      <p:bldP spid="14" grpId="0" animBg="1"/>
      <p:bldP spid="15" grpId="0"/>
      <p:bldP spid="17" grpId="0" animBg="1"/>
      <p:bldP spid="18" grpId="0"/>
      <p:bldP spid="19" grpId="0" animBg="1"/>
      <p:bldP spid="20" grpId="0"/>
      <p:bldP spid="21" grpId="0" animBg="1"/>
      <p:bldP spid="22" grpId="0" animBg="1"/>
      <p:bldP spid="24" grpId="0" animBg="1"/>
      <p:bldP spid="25" grpId="0"/>
      <p:bldP spid="26" grpId="0" animBg="1"/>
      <p:bldP spid="27" grpId="0"/>
      <p:bldP spid="29" grpId="0"/>
      <p:bldP spid="30" grpId="0" animBg="1"/>
      <p:bldP spid="23" grpId="0" animBg="1"/>
      <p:bldP spid="31"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a:xfrm>
            <a:off x="5280408" y="2029506"/>
            <a:ext cx="3939791" cy="4466544"/>
          </a:xfrm>
          <a:ln>
            <a:noFill/>
            <a:miter lim="800000"/>
            <a:headEnd/>
            <a:tailEnd/>
          </a:ln>
        </p:spPr>
        <p:txBody>
          <a:bodyPr>
            <a:normAutofit/>
          </a:bodyPr>
          <a:lstStyle/>
          <a:p>
            <a:r>
              <a:rPr kumimoji="0" lang="ru-RU" altLang="en-US" dirty="0" smtClean="0"/>
              <a:t>Увеличение числа совместных публикаций с зарубежными авторами в имеющихся в системе журналов международного уровня </a:t>
            </a:r>
          </a:p>
          <a:p>
            <a:r>
              <a:rPr kumimoji="0" lang="ru-RU" altLang="en-US" dirty="0" smtClean="0"/>
              <a:t>Увеличение собственных публикаций в зарубежных журналах международного уровня</a:t>
            </a:r>
          </a:p>
        </p:txBody>
      </p:sp>
      <p:sp>
        <p:nvSpPr>
          <p:cNvPr id="35842" name="Rectangle 2"/>
          <p:cNvSpPr>
            <a:spLocks noGrp="1" noChangeArrowheads="1"/>
          </p:cNvSpPr>
          <p:nvPr>
            <p:ph type="title"/>
          </p:nvPr>
        </p:nvSpPr>
        <p:spPr>
          <a:xfrm>
            <a:off x="381001" y="431042"/>
            <a:ext cx="8382000" cy="685800"/>
          </a:xfrm>
          <a:solidFill>
            <a:schemeClr val="bg1"/>
          </a:solidFill>
        </p:spPr>
        <p:txBody>
          <a:bodyPr>
            <a:noAutofit/>
          </a:bodyPr>
          <a:lstStyle/>
          <a:p>
            <a:r>
              <a:rPr kumimoji="0" lang="ru-RU" altLang="en-US" dirty="0" smtClean="0"/>
              <a:t>2,44%: пути расширения национального присутствия в зарубежных БД цитирования</a:t>
            </a:r>
          </a:p>
        </p:txBody>
      </p:sp>
      <p:pic>
        <p:nvPicPr>
          <p:cNvPr id="2" name="Picture 2" descr="C:\Users\yakshonakg\Desktop\17-10-2017 09-54-3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2209" y="4697268"/>
            <a:ext cx="4909012" cy="2027381"/>
          </a:xfrm>
          <a:prstGeom prst="rect">
            <a:avLst/>
          </a:prstGeom>
          <a:noFill/>
          <a:ln>
            <a:solidFill>
              <a:srgbClr val="003399"/>
            </a:solidFill>
          </a:ln>
          <a:extLst>
            <a:ext uri="{909E8E84-426E-40DD-AFC4-6F175D3DCCD1}">
              <a14:hiddenFill xmlns="" xmlns:a14="http://schemas.microsoft.com/office/drawing/2010/main">
                <a:solidFill>
                  <a:srgbClr val="FFFFFF"/>
                </a:solidFill>
              </a14:hiddenFill>
            </a:ext>
          </a:extLst>
        </p:spPr>
      </p:pic>
      <p:pic>
        <p:nvPicPr>
          <p:cNvPr id="3" name="Picture 3" descr="C:\Users\yakshonakg\Desktop\17-10-2017 09-57-0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1616" y="1429679"/>
            <a:ext cx="4790199" cy="3037687"/>
          </a:xfrm>
          <a:prstGeom prst="rect">
            <a:avLst/>
          </a:prstGeom>
          <a:noFill/>
          <a:ln>
            <a:solidFill>
              <a:srgbClr val="003399"/>
            </a:solidFill>
          </a:ln>
          <a:extLst>
            <a:ext uri="{909E8E84-426E-40DD-AFC4-6F175D3DCCD1}">
              <a14:hiddenFill xmlns="" xmlns:a14="http://schemas.microsoft.com/office/drawing/2010/main">
                <a:solidFill>
                  <a:srgbClr val="FFFFFF"/>
                </a:solidFill>
              </a14:hiddenFill>
            </a:ext>
          </a:extLst>
        </p:spPr>
      </p:pic>
      <p:cxnSp>
        <p:nvCxnSpPr>
          <p:cNvPr id="6" name="Straight Connector 5"/>
          <p:cNvCxnSpPr/>
          <p:nvPr/>
        </p:nvCxnSpPr>
        <p:spPr>
          <a:xfrm>
            <a:off x="1676400" y="6172200"/>
            <a:ext cx="2895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98981437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Прозрачный</a:t>
            </a:r>
            <a:r>
              <a:rPr lang="en-US" dirty="0" smtClean="0"/>
              <a:t>, </a:t>
            </a:r>
            <a:r>
              <a:rPr lang="ru-RU" dirty="0" smtClean="0"/>
              <a:t>ежегодный процесс переоценки</a:t>
            </a:r>
            <a:endParaRPr lang="en-US" dirty="0"/>
          </a:p>
        </p:txBody>
      </p:sp>
      <p:sp>
        <p:nvSpPr>
          <p:cNvPr id="4" name="TextBox 3"/>
          <p:cNvSpPr txBox="1"/>
          <p:nvPr/>
        </p:nvSpPr>
        <p:spPr>
          <a:xfrm>
            <a:off x="1" y="6625100"/>
            <a:ext cx="9144000" cy="246221"/>
          </a:xfrm>
          <a:prstGeom prst="rect">
            <a:avLst/>
          </a:prstGeom>
          <a:noFill/>
        </p:spPr>
        <p:txBody>
          <a:bodyPr wrap="square" rtlCol="0">
            <a:spAutoFit/>
          </a:bodyPr>
          <a:lstStyle/>
          <a:p>
            <a:r>
              <a:rPr lang="en-US" sz="1000" dirty="0" smtClean="0"/>
              <a:t>Learn more on this topic via the Scopus blog: </a:t>
            </a:r>
            <a:r>
              <a:rPr lang="en-US" sz="1000" dirty="0" smtClean="0">
                <a:hlinkClick r:id="rId3"/>
              </a:rPr>
              <a:t>http</a:t>
            </a:r>
            <a:r>
              <a:rPr lang="en-US" sz="1000" dirty="0">
                <a:hlinkClick r:id="rId3"/>
              </a:rPr>
              <a:t>://</a:t>
            </a:r>
            <a:r>
              <a:rPr lang="en-US" sz="1000" dirty="0" smtClean="0">
                <a:hlinkClick r:id="rId3"/>
              </a:rPr>
              <a:t>blog.scopus.com/posts/scopus-launches-annual-journal-re-evaluation-process-to-maintain-content-quality</a:t>
            </a:r>
            <a:r>
              <a:rPr lang="en-US" sz="1000" dirty="0" smtClean="0"/>
              <a:t>  </a:t>
            </a:r>
          </a:p>
        </p:txBody>
      </p:sp>
      <p:pic>
        <p:nvPicPr>
          <p:cNvPr id="3" name="Picture 2"/>
          <p:cNvPicPr>
            <a:picLocks noChangeAspect="1"/>
          </p:cNvPicPr>
          <p:nvPr/>
        </p:nvPicPr>
        <p:blipFill rotWithShape="1">
          <a:blip r:embed="rId4" cstate="print">
            <a:extLst>
              <a:ext uri="{28A0092B-C50C-407E-A947-70E740481C1C}">
                <a14:useLocalDpi xmlns="" xmlns:a14="http://schemas.microsoft.com/office/drawing/2010/main" val="0"/>
              </a:ext>
            </a:extLst>
          </a:blip>
          <a:srcRect l="3001" t="14188" r="2000" b="17519"/>
          <a:stretch/>
        </p:blipFill>
        <p:spPr>
          <a:xfrm>
            <a:off x="-1" y="1641452"/>
            <a:ext cx="9144001" cy="3934151"/>
          </a:xfrm>
          <a:prstGeom prst="rect">
            <a:avLst/>
          </a:prstGeom>
        </p:spPr>
      </p:pic>
      <p:sp>
        <p:nvSpPr>
          <p:cNvPr id="5" name="Rectangle 4"/>
          <p:cNvSpPr/>
          <p:nvPr/>
        </p:nvSpPr>
        <p:spPr>
          <a:xfrm>
            <a:off x="430062" y="5797373"/>
            <a:ext cx="8292591"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ru-RU" sz="2000" b="1" dirty="0" smtClean="0">
                <a:solidFill>
                  <a:schemeClr val="bg1"/>
                </a:solidFill>
                <a:ea typeface="+mj-ea"/>
                <a:cs typeface="Arial Bold"/>
              </a:rPr>
              <a:t>Это строгий процесс для  поддержки высоких стандартов содержания в </a:t>
            </a:r>
            <a:r>
              <a:rPr lang="en-US" sz="2000" b="1" dirty="0" smtClean="0">
                <a:solidFill>
                  <a:schemeClr val="bg1"/>
                </a:solidFill>
                <a:ea typeface="+mj-ea"/>
                <a:cs typeface="Arial Bold"/>
              </a:rPr>
              <a:t>Scopus</a:t>
            </a:r>
            <a:endParaRPr lang="en-US" sz="2000" dirty="0">
              <a:solidFill>
                <a:schemeClr val="bg1"/>
              </a:solidFill>
            </a:endParaRPr>
          </a:p>
        </p:txBody>
      </p:sp>
    </p:spTree>
    <p:extLst>
      <p:ext uri="{BB962C8B-B14F-4D97-AF65-F5344CB8AC3E}">
        <p14:creationId xmlns="" xmlns:p14="http://schemas.microsoft.com/office/powerpoint/2010/main" val="258116194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38319" cy="418645"/>
          </a:xfrm>
        </p:spPr>
        <p:txBody>
          <a:bodyPr/>
          <a:lstStyle/>
          <a:p>
            <a:r>
              <a:rPr lang="ru-RU" dirty="0" smtClean="0"/>
              <a:t>Переоценка по показателям</a:t>
            </a:r>
            <a:endParaRPr lang="en-US" dirty="0"/>
          </a:p>
        </p:txBody>
      </p:sp>
      <p:graphicFrame>
        <p:nvGraphicFramePr>
          <p:cNvPr id="4" name="Table 3"/>
          <p:cNvGraphicFramePr>
            <a:graphicFrameLocks noGrp="1"/>
          </p:cNvGraphicFramePr>
          <p:nvPr>
            <p:extLst>
              <p:ext uri="{D42A27DB-BD31-4B8C-83A1-F6EECF244321}">
                <p14:modId xmlns="" xmlns:p14="http://schemas.microsoft.com/office/powerpoint/2010/main" val="4272970249"/>
              </p:ext>
            </p:extLst>
          </p:nvPr>
        </p:nvGraphicFramePr>
        <p:xfrm>
          <a:off x="457200" y="1676400"/>
          <a:ext cx="8016239" cy="4112759"/>
        </p:xfrm>
        <a:graphic>
          <a:graphicData uri="http://schemas.openxmlformats.org/drawingml/2006/table">
            <a:tbl>
              <a:tblPr firstRow="1" firstCol="1" bandRow="1">
                <a:tableStyleId>{69012ECD-51FC-41F1-AA8D-1B2483CD663E}</a:tableStyleId>
              </a:tblPr>
              <a:tblGrid>
                <a:gridCol w="1446539"/>
                <a:gridCol w="1506812"/>
                <a:gridCol w="5062888"/>
              </a:tblGrid>
              <a:tr h="396239">
                <a:tc>
                  <a:txBody>
                    <a:bodyPr/>
                    <a:lstStyle/>
                    <a:p>
                      <a:pPr>
                        <a:lnSpc>
                          <a:spcPts val="1200"/>
                        </a:lnSpc>
                        <a:spcAft>
                          <a:spcPts val="1650"/>
                        </a:spcAft>
                      </a:pPr>
                      <a:r>
                        <a:rPr lang="ru-RU" sz="1600" spc="25" dirty="0" smtClean="0">
                          <a:effectLst/>
                          <a:latin typeface="+mn-lt"/>
                        </a:rPr>
                        <a:t>Метрики</a:t>
                      </a:r>
                      <a:endParaRPr lang="en-US" sz="1600" dirty="0">
                        <a:effectLst/>
                        <a:latin typeface="Times New Roman"/>
                      </a:endParaRPr>
                    </a:p>
                  </a:txBody>
                  <a:tcPr marL="68580" marR="68580" marT="0" marB="0"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200"/>
                        </a:lnSpc>
                        <a:spcAft>
                          <a:spcPts val="1650"/>
                        </a:spcAft>
                      </a:pPr>
                      <a:r>
                        <a:rPr lang="ru-RU" sz="1600" spc="25" dirty="0" smtClean="0">
                          <a:effectLst/>
                          <a:latin typeface="+mn-lt"/>
                        </a:rPr>
                        <a:t>Показатели</a:t>
                      </a:r>
                      <a:endParaRPr lang="en-US" sz="1600" dirty="0">
                        <a:effectLst/>
                        <a:latin typeface="Times New Roman"/>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200"/>
                        </a:lnSpc>
                        <a:spcAft>
                          <a:spcPts val="1650"/>
                        </a:spcAft>
                      </a:pPr>
                      <a:r>
                        <a:rPr lang="ru-RU" sz="1600" spc="25" dirty="0" smtClean="0">
                          <a:effectLst/>
                          <a:latin typeface="+mn-lt"/>
                        </a:rPr>
                        <a:t>Пояснение</a:t>
                      </a:r>
                      <a:endParaRPr lang="en-US" sz="1600" dirty="0">
                        <a:effectLst/>
                        <a:latin typeface="Times New Roman"/>
                      </a:endParaRPr>
                    </a:p>
                  </a:txBody>
                  <a:tcPr marL="68580" marR="68580" marT="0" marB="0" anchor="ct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1664">
                <a:tc>
                  <a:txBody>
                    <a:bodyPr/>
                    <a:lstStyle/>
                    <a:p>
                      <a:pPr marL="0" marR="0" algn="just">
                        <a:spcBef>
                          <a:spcPts val="0"/>
                        </a:spcBef>
                        <a:spcAft>
                          <a:spcPts val="0"/>
                        </a:spcAft>
                      </a:pPr>
                      <a:r>
                        <a:rPr lang="en-US" sz="1400" dirty="0">
                          <a:effectLst/>
                        </a:rPr>
                        <a:t>Self-citations</a:t>
                      </a:r>
                      <a:endParaRPr lang="en-US" sz="1400" dirty="0">
                        <a:effectLst/>
                        <a:latin typeface="Times New Roman"/>
                        <a:ea typeface="Times New Roman"/>
                      </a:endParaRPr>
                    </a:p>
                  </a:txBody>
                  <a:tcPr marL="68580" marR="68580" marT="0" marB="0" anchor="ctr">
                    <a:lnL w="9525" cap="flat" cmpd="sng" algn="ctr">
                      <a:noFill/>
                      <a:prstDash val="solid"/>
                    </a:lnL>
                    <a:lnR>
                      <a:noFill/>
                    </a:lnR>
                    <a:lnT w="12700"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algn="ctr">
                        <a:lnSpc>
                          <a:spcPts val="1200"/>
                        </a:lnSpc>
                        <a:spcAft>
                          <a:spcPts val="1650"/>
                        </a:spcAft>
                      </a:pPr>
                      <a:r>
                        <a:rPr lang="en-US" sz="1400" spc="25" dirty="0" smtClean="0">
                          <a:effectLst/>
                        </a:rPr>
                        <a:t>200</a:t>
                      </a:r>
                      <a:r>
                        <a:rPr lang="en-US" sz="1400" spc="25" dirty="0">
                          <a:effectLst/>
                        </a:rPr>
                        <a:t>%</a:t>
                      </a:r>
                      <a:endParaRPr lang="en-US" sz="1400" dirty="0">
                        <a:effectLst/>
                        <a:latin typeface="Times New Roman"/>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a:lnSpc>
                          <a:spcPts val="1200"/>
                        </a:lnSpc>
                        <a:spcAft>
                          <a:spcPts val="1650"/>
                        </a:spcAft>
                      </a:pPr>
                      <a:r>
                        <a:rPr lang="ru-RU" sz="1400" kern="1200" dirty="0" smtClean="0">
                          <a:solidFill>
                            <a:schemeClr val="tx1"/>
                          </a:solidFill>
                          <a:effectLst/>
                          <a:latin typeface="+mn-lt"/>
                          <a:ea typeface="+mn-ea"/>
                          <a:cs typeface="+mn-cs"/>
                        </a:rPr>
                        <a:t>Журнал цитирует себя в 2 раза чаще (или более) чем другие журналы в среднем в данной области</a:t>
                      </a:r>
                      <a:endParaRPr lang="en-US" sz="1400" kern="1200" dirty="0">
                        <a:solidFill>
                          <a:schemeClr val="tx1"/>
                        </a:solidFill>
                        <a:effectLst/>
                        <a:latin typeface="+mn-lt"/>
                        <a:ea typeface="+mn-ea"/>
                        <a:cs typeface="+mn-cs"/>
                      </a:endParaRPr>
                    </a:p>
                  </a:txBody>
                  <a:tcPr marL="68580" marR="68580" marT="0" marB="0" anchor="ctr">
                    <a:lnL>
                      <a:noFill/>
                    </a:lnL>
                    <a:lnR w="9525" cap="flat" cmpd="sng" algn="ctr">
                      <a:noFill/>
                      <a:prstDash val="solid"/>
                    </a:lnR>
                    <a:lnT w="12700"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r>
              <a:tr h="683298">
                <a:tc>
                  <a:txBody>
                    <a:bodyPr/>
                    <a:lstStyle/>
                    <a:p>
                      <a:pPr marL="0" marR="0">
                        <a:spcBef>
                          <a:spcPts val="0"/>
                        </a:spcBef>
                        <a:spcAft>
                          <a:spcPts val="0"/>
                        </a:spcAft>
                      </a:pPr>
                      <a:r>
                        <a:rPr lang="en-US" sz="1400" dirty="0">
                          <a:effectLst/>
                        </a:rPr>
                        <a:t>Citations</a:t>
                      </a:r>
                      <a:endParaRPr lang="en-US" sz="1400" dirty="0">
                        <a:effectLst/>
                        <a:latin typeface="Times New Roman"/>
                        <a:ea typeface="Times New Roman"/>
                      </a:endParaRPr>
                    </a:p>
                  </a:txBody>
                  <a:tcPr marL="68580" marR="68580"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ts val="1200"/>
                        </a:lnSpc>
                        <a:spcAft>
                          <a:spcPts val="1650"/>
                        </a:spcAft>
                      </a:pPr>
                      <a:r>
                        <a:rPr lang="en-US" sz="1400" spc="25" dirty="0" smtClean="0">
                          <a:effectLst/>
                        </a:rPr>
                        <a:t>50</a:t>
                      </a:r>
                      <a:r>
                        <a:rPr lang="en-US" sz="1400" spc="25" dirty="0">
                          <a:effectLst/>
                        </a:rPr>
                        <a:t>%</a:t>
                      </a:r>
                      <a:endParaRPr lang="en-US" sz="1400" dirty="0">
                        <a:effectLst/>
                        <a:latin typeface="Times New Roman"/>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lumMod val="20000"/>
                        <a:lumOff val="80000"/>
                      </a:schemeClr>
                    </a:solidFill>
                  </a:tcPr>
                </a:tc>
                <a:tc>
                  <a:txBody>
                    <a:bodyPr/>
                    <a:lstStyle/>
                    <a:p>
                      <a:pPr marL="0" marR="0">
                        <a:spcBef>
                          <a:spcPts val="0"/>
                        </a:spcBef>
                        <a:spcAft>
                          <a:spcPts val="0"/>
                        </a:spcAft>
                      </a:pPr>
                      <a:r>
                        <a:rPr lang="ru-RU" sz="1400" dirty="0" smtClean="0">
                          <a:effectLst/>
                        </a:rPr>
                        <a:t>Журнал получает половину (или меньше) цитирований</a:t>
                      </a:r>
                      <a:r>
                        <a:rPr lang="en-US" sz="1400" dirty="0" smtClean="0">
                          <a:effectLst/>
                        </a:rPr>
                        <a:t>,</a:t>
                      </a:r>
                      <a:r>
                        <a:rPr lang="ru-RU" sz="1400" dirty="0" smtClean="0">
                          <a:effectLst/>
                        </a:rPr>
                        <a:t> кот. получают подобные журналы</a:t>
                      </a:r>
                      <a:r>
                        <a:rPr lang="ru-RU" sz="1400" baseline="0" dirty="0" smtClean="0">
                          <a:effectLst/>
                        </a:rPr>
                        <a:t> в среднем в этой области</a:t>
                      </a:r>
                      <a:endParaRPr lang="en-US" sz="1400" dirty="0">
                        <a:effectLst/>
                        <a:latin typeface="Times New Roman"/>
                        <a:ea typeface="Times New Roman"/>
                      </a:endParaRPr>
                    </a:p>
                  </a:txBody>
                  <a:tcPr marL="68580" marR="68580"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lumMod val="20000"/>
                        <a:lumOff val="80000"/>
                      </a:schemeClr>
                    </a:solidFill>
                  </a:tcPr>
                </a:tc>
              </a:tr>
              <a:tr h="491664">
                <a:tc>
                  <a:txBody>
                    <a:bodyPr/>
                    <a:lstStyle/>
                    <a:p>
                      <a:pPr marL="0" marR="0">
                        <a:spcBef>
                          <a:spcPts val="0"/>
                        </a:spcBef>
                        <a:spcAft>
                          <a:spcPts val="0"/>
                        </a:spcAft>
                      </a:pPr>
                      <a:r>
                        <a:rPr lang="en-US" sz="1400">
                          <a:effectLst/>
                        </a:rPr>
                        <a:t>Impact Per Publication</a:t>
                      </a:r>
                      <a:endParaRPr lang="en-US" sz="1400">
                        <a:effectLst/>
                        <a:latin typeface="Times New Roman"/>
                        <a:ea typeface="Times New Roman"/>
                      </a:endParaRPr>
                    </a:p>
                  </a:txBody>
                  <a:tcPr marL="68580" marR="68580"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lnSpc>
                          <a:spcPts val="1200"/>
                        </a:lnSpc>
                        <a:spcAft>
                          <a:spcPts val="1650"/>
                        </a:spcAft>
                      </a:pPr>
                      <a:r>
                        <a:rPr lang="en-US" sz="1400" spc="25" dirty="0" smtClean="0">
                          <a:effectLst/>
                        </a:rPr>
                        <a:t>50</a:t>
                      </a:r>
                      <a:r>
                        <a:rPr lang="en-US" sz="1400" spc="25" dirty="0">
                          <a:effectLst/>
                        </a:rPr>
                        <a:t>%</a:t>
                      </a:r>
                      <a:endParaRPr lang="en-US" sz="1400" dirty="0">
                        <a:effectLst/>
                        <a:latin typeface="Times New Roman"/>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nSpc>
                          <a:spcPts val="1200"/>
                        </a:lnSpc>
                        <a:spcAft>
                          <a:spcPts val="1650"/>
                        </a:spcAft>
                      </a:pPr>
                      <a:r>
                        <a:rPr lang="en-US" sz="1400" dirty="0" smtClean="0">
                          <a:effectLst/>
                        </a:rPr>
                        <a:t> </a:t>
                      </a:r>
                      <a:r>
                        <a:rPr lang="ru-RU" sz="1400" dirty="0" smtClean="0">
                          <a:effectLst/>
                        </a:rPr>
                        <a:t>Показатель </a:t>
                      </a:r>
                      <a:r>
                        <a:rPr lang="en-US" sz="1400" dirty="0" smtClean="0">
                          <a:effectLst/>
                        </a:rPr>
                        <a:t>IPP </a:t>
                      </a:r>
                      <a:r>
                        <a:rPr lang="ru-RU" sz="1400" dirty="0" smtClean="0">
                          <a:effectLst/>
                        </a:rPr>
                        <a:t>журнала в половину меньше (или еще меньше) чем в среднем</a:t>
                      </a:r>
                      <a:r>
                        <a:rPr lang="ru-RU" sz="1400" baseline="0" dirty="0" smtClean="0">
                          <a:effectLst/>
                        </a:rPr>
                        <a:t> журналы в данной области</a:t>
                      </a:r>
                      <a:endParaRPr lang="en-US" sz="1400" dirty="0">
                        <a:effectLst/>
                        <a:latin typeface="Times New Roman"/>
                      </a:endParaRPr>
                    </a:p>
                  </a:txBody>
                  <a:tcPr marL="68580" marR="68580"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683298">
                <a:tc>
                  <a:txBody>
                    <a:bodyPr/>
                    <a:lstStyle/>
                    <a:p>
                      <a:pPr marL="0" marR="0">
                        <a:spcBef>
                          <a:spcPts val="0"/>
                        </a:spcBef>
                        <a:spcAft>
                          <a:spcPts val="0"/>
                        </a:spcAft>
                      </a:pPr>
                      <a:r>
                        <a:rPr lang="en-US" sz="1400" dirty="0">
                          <a:effectLst/>
                        </a:rPr>
                        <a:t>Article Output</a:t>
                      </a:r>
                      <a:endParaRPr lang="en-US" sz="1400" dirty="0">
                        <a:effectLst/>
                        <a:latin typeface="Times New Roman"/>
                        <a:ea typeface="Times New Roman"/>
                      </a:endParaRPr>
                    </a:p>
                  </a:txBody>
                  <a:tcPr marL="68580" marR="68580"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ts val="1200"/>
                        </a:lnSpc>
                        <a:spcAft>
                          <a:spcPts val="1650"/>
                        </a:spcAft>
                      </a:pPr>
                      <a:r>
                        <a:rPr lang="en-US" sz="1400" spc="25" dirty="0" smtClean="0">
                          <a:effectLst/>
                        </a:rPr>
                        <a:t>50</a:t>
                      </a:r>
                      <a:r>
                        <a:rPr lang="en-US" sz="1400" spc="25" dirty="0">
                          <a:effectLst/>
                        </a:rPr>
                        <a:t>%</a:t>
                      </a:r>
                      <a:endParaRPr lang="en-US" sz="1400" dirty="0">
                        <a:effectLst/>
                        <a:latin typeface="Times New Roman"/>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lumMod val="20000"/>
                        <a:lumOff val="80000"/>
                      </a:schemeClr>
                    </a:solidFill>
                  </a:tcPr>
                </a:tc>
                <a:tc>
                  <a:txBody>
                    <a:bodyPr/>
                    <a:lstStyle/>
                    <a:p>
                      <a:pPr marL="0" marR="0">
                        <a:spcBef>
                          <a:spcPts val="0"/>
                        </a:spcBef>
                        <a:spcAft>
                          <a:spcPts val="0"/>
                        </a:spcAft>
                      </a:pPr>
                      <a:r>
                        <a:rPr lang="ru-RU" sz="1400" dirty="0" smtClean="0">
                          <a:effectLst/>
                        </a:rPr>
                        <a:t>Журнал публикует половину</a:t>
                      </a:r>
                      <a:r>
                        <a:rPr lang="ru-RU" sz="1400" baseline="0" dirty="0" smtClean="0">
                          <a:effectLst/>
                        </a:rPr>
                        <a:t> (или менее) статей по теме по сравнению с журналами в той же области</a:t>
                      </a:r>
                      <a:endParaRPr lang="en-US" sz="1400" dirty="0">
                        <a:effectLst/>
                        <a:latin typeface="Times New Roman"/>
                        <a:ea typeface="Times New Roman"/>
                      </a:endParaRPr>
                    </a:p>
                  </a:txBody>
                  <a:tcPr marL="68580" marR="68580"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lumMod val="20000"/>
                        <a:lumOff val="80000"/>
                      </a:schemeClr>
                    </a:solidFill>
                  </a:tcPr>
                </a:tc>
              </a:tr>
              <a:tr h="683298">
                <a:tc>
                  <a:txBody>
                    <a:bodyPr/>
                    <a:lstStyle/>
                    <a:p>
                      <a:pPr marL="0" marR="0">
                        <a:spcBef>
                          <a:spcPts val="0"/>
                        </a:spcBef>
                        <a:spcAft>
                          <a:spcPts val="0"/>
                        </a:spcAft>
                      </a:pPr>
                      <a:r>
                        <a:rPr lang="en-US" sz="1400">
                          <a:effectLst/>
                        </a:rPr>
                        <a:t>Abstract Usage</a:t>
                      </a:r>
                      <a:endParaRPr lang="en-US" sz="1400">
                        <a:effectLst/>
                        <a:latin typeface="Times New Roman"/>
                        <a:ea typeface="Times New Roman"/>
                      </a:endParaRPr>
                    </a:p>
                  </a:txBody>
                  <a:tcPr marL="68580" marR="68580"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lnSpc>
                          <a:spcPts val="1200"/>
                        </a:lnSpc>
                        <a:spcAft>
                          <a:spcPts val="1650"/>
                        </a:spcAft>
                      </a:pPr>
                      <a:r>
                        <a:rPr lang="en-US" sz="1400" spc="25" dirty="0" smtClean="0">
                          <a:effectLst/>
                        </a:rPr>
                        <a:t>50</a:t>
                      </a:r>
                      <a:r>
                        <a:rPr lang="en-US" sz="1400" spc="25" dirty="0">
                          <a:effectLst/>
                        </a:rPr>
                        <a:t>%</a:t>
                      </a:r>
                      <a:endParaRPr lang="en-US" sz="1400" dirty="0">
                        <a:effectLst/>
                        <a:latin typeface="Times New Roman"/>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a:spcBef>
                          <a:spcPts val="0"/>
                        </a:spcBef>
                        <a:spcAft>
                          <a:spcPts val="0"/>
                        </a:spcAft>
                      </a:pPr>
                      <a:r>
                        <a:rPr lang="ru-RU" sz="1400" dirty="0" smtClean="0">
                          <a:effectLst/>
                        </a:rPr>
                        <a:t>Использование</a:t>
                      </a:r>
                      <a:r>
                        <a:rPr lang="ru-RU" sz="1400" baseline="0" dirty="0" smtClean="0">
                          <a:effectLst/>
                        </a:rPr>
                        <a:t> журнальных аннотаций в 2 или более раз реже по сравнению с журналами в той же области</a:t>
                      </a:r>
                      <a:endParaRPr lang="en-US" sz="1400" dirty="0">
                        <a:effectLst/>
                        <a:latin typeface="Times New Roman"/>
                        <a:ea typeface="Times New Roman"/>
                      </a:endParaRPr>
                    </a:p>
                  </a:txBody>
                  <a:tcPr marL="68580" marR="68580"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683298">
                <a:tc>
                  <a:txBody>
                    <a:bodyPr/>
                    <a:lstStyle/>
                    <a:p>
                      <a:pPr marL="0" marR="0">
                        <a:spcBef>
                          <a:spcPts val="0"/>
                        </a:spcBef>
                        <a:spcAft>
                          <a:spcPts val="0"/>
                        </a:spcAft>
                      </a:pPr>
                      <a:r>
                        <a:rPr lang="en-US" sz="1400" dirty="0">
                          <a:effectLst/>
                        </a:rPr>
                        <a:t>Full Text Links</a:t>
                      </a:r>
                      <a:endParaRPr lang="en-US" sz="1400" dirty="0">
                        <a:effectLst/>
                        <a:latin typeface="Times New Roman"/>
                        <a:ea typeface="Times New Roman"/>
                      </a:endParaRPr>
                    </a:p>
                  </a:txBody>
                  <a:tcPr marL="68580" marR="68580" marT="0" marB="0" anchor="ctr">
                    <a:lnL w="9525" cap="flat" cmpd="sng" algn="ctr">
                      <a:noFill/>
                      <a:prstDash val="solid"/>
                    </a:lnL>
                    <a:lnR>
                      <a:noFill/>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ts val="1200"/>
                        </a:lnSpc>
                        <a:spcAft>
                          <a:spcPts val="1650"/>
                        </a:spcAft>
                      </a:pPr>
                      <a:r>
                        <a:rPr lang="en-US" sz="1400" spc="25" dirty="0" smtClean="0">
                          <a:effectLst/>
                        </a:rPr>
                        <a:t>50</a:t>
                      </a:r>
                      <a:r>
                        <a:rPr lang="en-US" sz="1400" spc="25" dirty="0">
                          <a:effectLst/>
                        </a:rPr>
                        <a:t>%</a:t>
                      </a:r>
                      <a:endParaRPr lang="en-US" sz="1400" dirty="0">
                        <a:effectLst/>
                        <a:latin typeface="Times New Roman"/>
                      </a:endParaRPr>
                    </a:p>
                  </a:txBody>
                  <a:tcPr marL="68580" marR="68580" marT="0" marB="0" anchor="ctr">
                    <a:lnL>
                      <a:noFill/>
                    </a:lnL>
                    <a:lnR>
                      <a:noFill/>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a:spcBef>
                          <a:spcPts val="0"/>
                        </a:spcBef>
                        <a:spcAft>
                          <a:spcPts val="0"/>
                        </a:spcAft>
                      </a:pPr>
                      <a:r>
                        <a:rPr lang="ru-RU" sz="1400" dirty="0" smtClean="0">
                          <a:effectLst/>
                        </a:rPr>
                        <a:t>Полный текст используется в 2 или более раз реже по</a:t>
                      </a:r>
                      <a:r>
                        <a:rPr lang="ru-RU" sz="1400" baseline="0" dirty="0" smtClean="0">
                          <a:effectLst/>
                        </a:rPr>
                        <a:t> сравнению с журналами в той же области</a:t>
                      </a:r>
                      <a:endParaRPr lang="en-US" sz="1400" dirty="0">
                        <a:effectLst/>
                        <a:latin typeface="Times New Roman"/>
                        <a:ea typeface="Times New Roman"/>
                      </a:endParaRPr>
                    </a:p>
                  </a:txBody>
                  <a:tcPr marL="68580" marR="68580" marT="0" marB="0" anchor="ctr">
                    <a:lnL>
                      <a:noFill/>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r>
            </a:tbl>
          </a:graphicData>
        </a:graphic>
      </p:graphicFrame>
    </p:spTree>
    <p:extLst>
      <p:ext uri="{BB962C8B-B14F-4D97-AF65-F5344CB8AC3E}">
        <p14:creationId xmlns="" xmlns:p14="http://schemas.microsoft.com/office/powerpoint/2010/main" val="237983894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38319" cy="418645"/>
          </a:xfrm>
        </p:spPr>
        <p:txBody>
          <a:bodyPr/>
          <a:lstStyle/>
          <a:p>
            <a:r>
              <a:rPr lang="ru-RU" dirty="0" smtClean="0"/>
              <a:t>Дополнительная информация о</a:t>
            </a:r>
            <a:r>
              <a:rPr lang="en-US" dirty="0" smtClean="0"/>
              <a:t> </a:t>
            </a:r>
            <a:r>
              <a:rPr lang="ru-RU" dirty="0" smtClean="0"/>
              <a:t>переоценке  в </a:t>
            </a:r>
            <a:r>
              <a:rPr lang="en-US" dirty="0" smtClean="0"/>
              <a:t>Scopus</a:t>
            </a:r>
            <a:endParaRPr lang="en-US" dirty="0"/>
          </a:p>
        </p:txBody>
      </p:sp>
      <p:sp>
        <p:nvSpPr>
          <p:cNvPr id="5" name="Rectangle 4"/>
          <p:cNvSpPr/>
          <p:nvPr/>
        </p:nvSpPr>
        <p:spPr>
          <a:xfrm>
            <a:off x="1402080" y="6586974"/>
            <a:ext cx="6908800" cy="246221"/>
          </a:xfrm>
          <a:prstGeom prst="rect">
            <a:avLst/>
          </a:prstGeom>
        </p:spPr>
        <p:txBody>
          <a:bodyPr wrap="square">
            <a:spAutoFit/>
          </a:bodyPr>
          <a:lstStyle/>
          <a:p>
            <a:r>
              <a:rPr lang="en-US" sz="1000" b="1" dirty="0">
                <a:solidFill>
                  <a:schemeClr val="accent1"/>
                </a:solidFill>
                <a:latin typeface="Arial Bold"/>
                <a:ea typeface="+mj-ea"/>
                <a:cs typeface="Arial Bold"/>
              </a:rPr>
              <a:t>http://www.elsevier.com/online-tools/scopus/content-overview#content-policy-and-selection</a:t>
            </a:r>
          </a:p>
        </p:txBody>
      </p:sp>
      <p:graphicFrame>
        <p:nvGraphicFramePr>
          <p:cNvPr id="6" name="Table 5"/>
          <p:cNvGraphicFramePr>
            <a:graphicFrameLocks noGrp="1"/>
          </p:cNvGraphicFramePr>
          <p:nvPr>
            <p:extLst>
              <p:ext uri="{D42A27DB-BD31-4B8C-83A1-F6EECF244321}">
                <p14:modId xmlns="" xmlns:p14="http://schemas.microsoft.com/office/powerpoint/2010/main" val="4027131283"/>
              </p:ext>
            </p:extLst>
          </p:nvPr>
        </p:nvGraphicFramePr>
        <p:xfrm>
          <a:off x="152400" y="1981200"/>
          <a:ext cx="8839200" cy="3114040"/>
        </p:xfrm>
        <a:graphic>
          <a:graphicData uri="http://schemas.openxmlformats.org/drawingml/2006/table">
            <a:tbl>
              <a:tblPr firstRow="1" bandRow="1">
                <a:tableStyleId>{5C22544A-7EE6-4342-B048-85BDC9FD1C3A}</a:tableStyleId>
              </a:tblPr>
              <a:tblGrid>
                <a:gridCol w="2124456"/>
                <a:gridCol w="6714744"/>
              </a:tblGrid>
              <a:tr h="370840">
                <a:tc>
                  <a:txBody>
                    <a:bodyPr/>
                    <a:lstStyle/>
                    <a:p>
                      <a:r>
                        <a:rPr lang="en-US" sz="1400" dirty="0" smtClean="0">
                          <a:solidFill>
                            <a:schemeClr val="tx1"/>
                          </a:solidFill>
                        </a:rPr>
                        <a:t>Site</a:t>
                      </a:r>
                      <a:endParaRPr lang="en-US" sz="1400" dirty="0">
                        <a:solidFill>
                          <a:schemeClr val="tx1"/>
                        </a:solidFill>
                      </a:endParaRPr>
                    </a:p>
                  </a:txBody>
                  <a:tcPr>
                    <a:solidFill>
                      <a:schemeClr val="tx2"/>
                    </a:solidFill>
                  </a:tcPr>
                </a:tc>
                <a:tc>
                  <a:txBody>
                    <a:bodyPr/>
                    <a:lstStyle/>
                    <a:p>
                      <a:r>
                        <a:rPr lang="en-US" sz="1400" dirty="0" smtClean="0">
                          <a:solidFill>
                            <a:schemeClr val="tx1"/>
                          </a:solidFill>
                        </a:rPr>
                        <a:t>URL</a:t>
                      </a:r>
                      <a:endParaRPr lang="en-US" sz="1400" dirty="0">
                        <a:solidFill>
                          <a:schemeClr val="tx1"/>
                        </a:solidFill>
                      </a:endParaRPr>
                    </a:p>
                  </a:txBody>
                  <a:tcPr>
                    <a:solidFill>
                      <a:schemeClr val="tx2"/>
                    </a:solidFill>
                  </a:tcPr>
                </a:tc>
              </a:tr>
              <a:tr h="370840">
                <a:tc>
                  <a:txBody>
                    <a:bodyPr/>
                    <a:lstStyle/>
                    <a:p>
                      <a:r>
                        <a:rPr lang="en-US" sz="1400" dirty="0" smtClean="0"/>
                        <a:t>Scopus Info Site</a:t>
                      </a:r>
                      <a:endParaRPr lang="en-US" sz="1400" dirty="0"/>
                    </a:p>
                  </a:txBody>
                  <a:tcPr>
                    <a:solidFill>
                      <a:schemeClr val="bg2">
                        <a:lumMod val="40000"/>
                        <a:lumOff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hlinkClick r:id="rId2"/>
                        </a:rPr>
                        <a:t>https://www.elsevier.com/solutions/scopus</a:t>
                      </a:r>
                      <a:endParaRPr lang="en-US" sz="1400" dirty="0" smtClean="0"/>
                    </a:p>
                  </a:txBody>
                  <a:tcPr>
                    <a:solidFill>
                      <a:schemeClr val="bg2">
                        <a:lumMod val="40000"/>
                        <a:lumOff val="60000"/>
                      </a:schemeClr>
                    </a:solidFill>
                  </a:tcPr>
                </a:tc>
              </a:tr>
              <a:tr h="370840">
                <a:tc>
                  <a:txBody>
                    <a:bodyPr/>
                    <a:lstStyle/>
                    <a:p>
                      <a:r>
                        <a:rPr lang="en-US" sz="1400" dirty="0" smtClean="0"/>
                        <a:t>Scopus Blog</a:t>
                      </a:r>
                      <a:endParaRPr lang="en-US" sz="1400" dirty="0"/>
                    </a:p>
                  </a:txBody>
                  <a:tcPr>
                    <a:solidFill>
                      <a:schemeClr val="bg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hlinkClick r:id="rId3"/>
                        </a:rPr>
                        <a:t>http://blog.scopus.com</a:t>
                      </a:r>
                      <a:endParaRPr lang="en-US" sz="1400" dirty="0" smtClean="0"/>
                    </a:p>
                  </a:txBody>
                  <a:tcPr>
                    <a:solidFill>
                      <a:schemeClr val="bg2">
                        <a:lumMod val="20000"/>
                        <a:lumOff val="80000"/>
                      </a:schemeClr>
                    </a:solidFill>
                  </a:tcPr>
                </a:tc>
              </a:tr>
              <a:tr h="370840">
                <a:tc>
                  <a:txBody>
                    <a:bodyPr/>
                    <a:lstStyle/>
                    <a:p>
                      <a:r>
                        <a:rPr lang="en-US" sz="1400" dirty="0" smtClean="0"/>
                        <a:t>Scopus newsletter</a:t>
                      </a:r>
                      <a:endParaRPr lang="en-US" sz="1400" dirty="0"/>
                    </a:p>
                  </a:txBody>
                  <a:tcPr>
                    <a:solidFill>
                      <a:schemeClr val="bg2">
                        <a:lumMod val="40000"/>
                        <a:lumOff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hlinkClick r:id="rId4"/>
                        </a:rPr>
                        <a:t>https://communications.elsevier.com/webApp/els_doubleOptInWA?do=0&amp;srv=els_scopus&amp;sid=71&amp;uif=0&amp;uvis=3</a:t>
                      </a:r>
                      <a:endParaRPr lang="en-US" sz="1400" dirty="0" smtClean="0"/>
                    </a:p>
                  </a:txBody>
                  <a:tcPr>
                    <a:solidFill>
                      <a:schemeClr val="bg2">
                        <a:lumMod val="40000"/>
                        <a:lumOff val="60000"/>
                      </a:schemeClr>
                    </a:solidFill>
                  </a:tcPr>
                </a:tc>
              </a:tr>
              <a:tr h="370840">
                <a:tc>
                  <a:txBody>
                    <a:bodyPr/>
                    <a:lstStyle/>
                    <a:p>
                      <a:r>
                        <a:rPr lang="en-US" sz="1400" dirty="0" smtClean="0"/>
                        <a:t>Twitter</a:t>
                      </a:r>
                      <a:endParaRPr lang="en-US" sz="1400" dirty="0"/>
                    </a:p>
                  </a:txBody>
                  <a:tcPr>
                    <a:solidFill>
                      <a:schemeClr val="bg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hlinkClick r:id="rId5"/>
                        </a:rPr>
                        <a:t>www.twitter.com/scopus</a:t>
                      </a:r>
                      <a:endParaRPr lang="en-US" sz="1400" dirty="0" smtClean="0"/>
                    </a:p>
                  </a:txBody>
                  <a:tcPr>
                    <a:solidFill>
                      <a:schemeClr val="bg2">
                        <a:lumMod val="20000"/>
                        <a:lumOff val="80000"/>
                      </a:schemeClr>
                    </a:solidFill>
                  </a:tcPr>
                </a:tc>
              </a:tr>
              <a:tr h="370840">
                <a:tc>
                  <a:txBody>
                    <a:bodyPr/>
                    <a:lstStyle/>
                    <a:p>
                      <a:r>
                        <a:rPr lang="en-US" sz="1400" dirty="0" smtClean="0"/>
                        <a:t>Facebook</a:t>
                      </a:r>
                      <a:endParaRPr lang="en-US" sz="1400" dirty="0"/>
                    </a:p>
                  </a:txBody>
                  <a:tcPr>
                    <a:solidFill>
                      <a:schemeClr val="bg2">
                        <a:lumMod val="40000"/>
                        <a:lumOff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hlinkClick r:id="rId6"/>
                        </a:rPr>
                        <a:t>www.facebook.com/elsevierscopus</a:t>
                      </a:r>
                      <a:endParaRPr lang="en-US" sz="1400" dirty="0" smtClean="0"/>
                    </a:p>
                  </a:txBody>
                  <a:tcPr>
                    <a:solidFill>
                      <a:schemeClr val="bg2">
                        <a:lumMod val="40000"/>
                        <a:lumOff val="60000"/>
                      </a:schemeClr>
                    </a:solidFill>
                  </a:tcPr>
                </a:tc>
              </a:tr>
              <a:tr h="370840">
                <a:tc>
                  <a:txBody>
                    <a:bodyPr/>
                    <a:lstStyle/>
                    <a:p>
                      <a:r>
                        <a:rPr lang="en-US" sz="1400" dirty="0" smtClean="0"/>
                        <a:t>LinkedIn</a:t>
                      </a:r>
                      <a:endParaRPr lang="en-US" sz="1400" dirty="0"/>
                    </a:p>
                  </a:txBody>
                  <a:tcPr>
                    <a:solidFill>
                      <a:schemeClr val="bg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hlinkClick r:id="rId7"/>
                        </a:rPr>
                        <a:t>https://www.linkedin.com/company/scopus-an-eye-on-global-research</a:t>
                      </a:r>
                      <a:endParaRPr lang="en-US" sz="1400" dirty="0" smtClean="0"/>
                    </a:p>
                  </a:txBody>
                  <a:tcPr>
                    <a:solidFill>
                      <a:schemeClr val="bg2">
                        <a:lumMod val="20000"/>
                        <a:lumOff val="80000"/>
                      </a:schemeClr>
                    </a:solidFill>
                  </a:tcPr>
                </a:tc>
              </a:tr>
              <a:tr h="370840">
                <a:tc>
                  <a:txBody>
                    <a:bodyPr/>
                    <a:lstStyle/>
                    <a:p>
                      <a:r>
                        <a:rPr lang="en-US" sz="1400" dirty="0" smtClean="0"/>
                        <a:t>YouTube</a:t>
                      </a:r>
                      <a:endParaRPr lang="en-US" sz="1400" dirty="0"/>
                    </a:p>
                  </a:txBody>
                  <a:tcPr>
                    <a:solidFill>
                      <a:schemeClr val="bg2">
                        <a:lumMod val="40000"/>
                        <a:lumOff val="60000"/>
                      </a:schemeClr>
                    </a:solidFill>
                  </a:tcPr>
                </a:tc>
                <a:tc>
                  <a:txBody>
                    <a:bodyPr/>
                    <a:lstStyle/>
                    <a:p>
                      <a:r>
                        <a:rPr lang="en-US" sz="1400" u="sng" kern="1200" dirty="0" smtClean="0">
                          <a:solidFill>
                            <a:schemeClr val="dk1"/>
                          </a:solidFill>
                          <a:effectLst/>
                          <a:latin typeface="+mn-lt"/>
                          <a:ea typeface="+mn-ea"/>
                          <a:cs typeface="+mn-cs"/>
                          <a:hlinkClick r:id="rId8"/>
                        </a:rPr>
                        <a:t>https://www.youtube.com/c/ScopusDotCom</a:t>
                      </a:r>
                      <a:endParaRPr lang="en-US" sz="1400" dirty="0"/>
                    </a:p>
                  </a:txBody>
                  <a:tcPr>
                    <a:solidFill>
                      <a:schemeClr val="bg2">
                        <a:lumMod val="40000"/>
                        <a:lumOff val="60000"/>
                      </a:schemeClr>
                    </a:solidFill>
                  </a:tcPr>
                </a:tc>
              </a:tr>
            </a:tbl>
          </a:graphicData>
        </a:graphic>
      </p:graphicFrame>
    </p:spTree>
    <p:extLst>
      <p:ext uri="{BB962C8B-B14F-4D97-AF65-F5344CB8AC3E}">
        <p14:creationId xmlns="" xmlns:p14="http://schemas.microsoft.com/office/powerpoint/2010/main" val="37949582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ru-RU" sz="2800" dirty="0" smtClean="0"/>
              <a:t>Если ваша статья появилась в </a:t>
            </a:r>
            <a:r>
              <a:rPr lang="en-GB" sz="2800" dirty="0" smtClean="0"/>
              <a:t>Scopus</a:t>
            </a:r>
            <a:r>
              <a:rPr lang="ru-RU" sz="2800" dirty="0" smtClean="0"/>
              <a:t>, значит у вас есть профиль автора!</a:t>
            </a:r>
            <a:endParaRPr lang="en-US" sz="2800" dirty="0"/>
          </a:p>
        </p:txBody>
      </p:sp>
    </p:spTree>
    <p:extLst>
      <p:ext uri="{BB962C8B-B14F-4D97-AF65-F5344CB8AC3E}">
        <p14:creationId xmlns="" xmlns:p14="http://schemas.microsoft.com/office/powerpoint/2010/main" val="308226068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75" y="609601"/>
            <a:ext cx="9041525" cy="914400"/>
          </a:xfrm>
        </p:spPr>
        <p:txBody>
          <a:bodyPr/>
          <a:lstStyle/>
          <a:p>
            <a:r>
              <a:rPr lang="ru-RU" dirty="0" smtClean="0"/>
              <a:t/>
            </a:r>
            <a:br>
              <a:rPr lang="ru-RU" dirty="0" smtClean="0"/>
            </a:br>
            <a:r>
              <a:rPr lang="ru-RU" dirty="0"/>
              <a:t/>
            </a:r>
            <a:br>
              <a:rPr lang="ru-RU" dirty="0"/>
            </a:br>
            <a:r>
              <a:rPr lang="ru-RU" dirty="0" smtClean="0"/>
              <a:t/>
            </a:r>
            <a:br>
              <a:rPr lang="ru-RU" dirty="0" smtClean="0"/>
            </a:br>
            <a:r>
              <a:rPr lang="ru-RU" dirty="0" smtClean="0"/>
              <a:t/>
            </a:r>
            <a:br>
              <a:rPr lang="ru-RU" dirty="0" smtClean="0"/>
            </a:br>
            <a:r>
              <a:rPr lang="ru-RU" dirty="0"/>
              <a:t>Если в статье есть фамилия автора – статья попадет в профиль автора</a:t>
            </a:r>
            <a:br>
              <a:rPr lang="ru-RU" dirty="0"/>
            </a:br>
            <a:r>
              <a:rPr lang="ru-RU" dirty="0" smtClean="0"/>
              <a:t/>
            </a:r>
            <a:br>
              <a:rPr lang="ru-RU" dirty="0" smtClean="0"/>
            </a:br>
            <a:r>
              <a:rPr lang="ru-RU" sz="2000" dirty="0"/>
              <a:t>Профили авторов в </a:t>
            </a:r>
            <a:r>
              <a:rPr lang="en-US" sz="2000" dirty="0"/>
              <a:t>Scopus </a:t>
            </a:r>
            <a:r>
              <a:rPr lang="ru-RU" sz="2000" dirty="0"/>
              <a:t>создаются АВТОМАТИЧЕСКИ. </a:t>
            </a:r>
            <a:r>
              <a:rPr lang="en-GB" sz="2000" dirty="0"/>
              <a:t/>
            </a:r>
            <a:br>
              <a:rPr lang="en-GB" sz="2000" dirty="0"/>
            </a:br>
            <a:r>
              <a:rPr lang="ru-RU" sz="2000" dirty="0"/>
              <a:t>Сегодня уже около 18 млн профилей</a:t>
            </a:r>
            <a:r>
              <a:rPr lang="en-US" dirty="0"/>
              <a:t/>
            </a:r>
            <a:br>
              <a:rPr lang="en-US" dirty="0"/>
            </a:br>
            <a:r>
              <a:rPr lang="ru-RU" dirty="0" smtClean="0"/>
              <a:t/>
            </a:r>
            <a:br>
              <a:rPr lang="ru-RU" dirty="0" smtClean="0"/>
            </a:br>
            <a:r>
              <a:rPr lang="ru-RU" sz="1800" dirty="0" smtClean="0"/>
              <a:t>Для формирования профиля автора используются следующие данные</a:t>
            </a:r>
            <a:r>
              <a:rPr lang="en-US" sz="1800" dirty="0" smtClean="0"/>
              <a:t>:</a:t>
            </a:r>
            <a:endParaRPr lang="en-US" sz="1800" dirty="0"/>
          </a:p>
        </p:txBody>
      </p:sp>
      <p:sp>
        <p:nvSpPr>
          <p:cNvPr id="3" name="Content Placeholder 2"/>
          <p:cNvSpPr>
            <a:spLocks noGrp="1"/>
          </p:cNvSpPr>
          <p:nvPr>
            <p:ph idx="1"/>
          </p:nvPr>
        </p:nvSpPr>
        <p:spPr>
          <a:xfrm>
            <a:off x="381000" y="2971800"/>
            <a:ext cx="8238319" cy="3774749"/>
          </a:xfrm>
        </p:spPr>
        <p:txBody>
          <a:bodyPr>
            <a:normAutofit/>
          </a:bodyPr>
          <a:lstStyle/>
          <a:p>
            <a:r>
              <a:rPr lang="ru-RU" dirty="0" smtClean="0"/>
              <a:t>Заглавия статей</a:t>
            </a:r>
            <a:endParaRPr lang="en-US" dirty="0"/>
          </a:p>
          <a:p>
            <a:r>
              <a:rPr lang="ru-RU" dirty="0" smtClean="0"/>
              <a:t>Аннотации</a:t>
            </a:r>
            <a:endParaRPr lang="en-US" dirty="0"/>
          </a:p>
          <a:p>
            <a:r>
              <a:rPr lang="ru-RU" u="sng" dirty="0" smtClean="0"/>
              <a:t>Авторы</a:t>
            </a:r>
            <a:r>
              <a:rPr lang="en-US" u="sng" dirty="0" smtClean="0"/>
              <a:t>, </a:t>
            </a:r>
            <a:r>
              <a:rPr lang="ru-RU" u="sng" dirty="0" smtClean="0"/>
              <a:t>со-авторы</a:t>
            </a:r>
            <a:endParaRPr lang="en-US" u="sng" dirty="0"/>
          </a:p>
          <a:p>
            <a:r>
              <a:rPr lang="ru-RU" dirty="0" err="1" smtClean="0"/>
              <a:t>Пристатейная</a:t>
            </a:r>
            <a:r>
              <a:rPr lang="ru-RU" dirty="0" smtClean="0"/>
              <a:t> литература</a:t>
            </a:r>
            <a:endParaRPr lang="en-US" dirty="0"/>
          </a:p>
          <a:p>
            <a:r>
              <a:rPr lang="ru-RU" dirty="0" smtClean="0"/>
              <a:t>Ключевые слова</a:t>
            </a:r>
            <a:endParaRPr lang="en-US" dirty="0"/>
          </a:p>
          <a:p>
            <a:r>
              <a:rPr lang="ru-RU" u="sng" dirty="0" smtClean="0"/>
              <a:t>Место работы, </a:t>
            </a:r>
            <a:r>
              <a:rPr lang="en-GB" u="sng" dirty="0" smtClean="0"/>
              <a:t>email</a:t>
            </a:r>
            <a:endParaRPr lang="en-US" u="sng" dirty="0"/>
          </a:p>
          <a:p>
            <a:r>
              <a:rPr lang="ru-RU" dirty="0" smtClean="0"/>
              <a:t>Отдел</a:t>
            </a:r>
            <a:r>
              <a:rPr lang="en-US" dirty="0" smtClean="0"/>
              <a:t> (</a:t>
            </a:r>
            <a:r>
              <a:rPr lang="ru-RU" dirty="0" smtClean="0"/>
              <a:t>если возможно)</a:t>
            </a:r>
            <a:endParaRPr lang="en-US" dirty="0"/>
          </a:p>
          <a:p>
            <a:r>
              <a:rPr lang="ru-RU" u="sng" dirty="0" smtClean="0"/>
              <a:t>Источник публикации</a:t>
            </a:r>
            <a:endParaRPr lang="en-US" u="sng" dirty="0"/>
          </a:p>
          <a:p>
            <a:r>
              <a:rPr lang="en-US" u="sng" dirty="0"/>
              <a:t>ASJC </a:t>
            </a:r>
            <a:r>
              <a:rPr lang="ru-RU" u="sng" dirty="0" smtClean="0"/>
              <a:t>классификация</a:t>
            </a:r>
            <a:endParaRPr lang="en-US" u="sng" dirty="0"/>
          </a:p>
          <a:p>
            <a:r>
              <a:rPr lang="ru-RU" dirty="0" smtClean="0"/>
              <a:t>Даты публикаций</a:t>
            </a:r>
            <a:endParaRPr lang="ru-RU" dirty="0"/>
          </a:p>
          <a:p>
            <a:pPr marL="86868" indent="0">
              <a:buNone/>
            </a:pPr>
            <a:endParaRPr lang="ru-RU" sz="2400" b="1" dirty="0" smtClean="0">
              <a:solidFill>
                <a:schemeClr val="accent1"/>
              </a:solidFill>
              <a:latin typeface="Arial Bold"/>
              <a:ea typeface="+mj-ea"/>
              <a:cs typeface="Arial Bold"/>
            </a:endParaRPr>
          </a:p>
        </p:txBody>
      </p:sp>
    </p:spTree>
    <p:extLst>
      <p:ext uri="{BB962C8B-B14F-4D97-AF65-F5344CB8AC3E}">
        <p14:creationId xmlns="" xmlns:p14="http://schemas.microsoft.com/office/powerpoint/2010/main" val="39448395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yakshonakg\Desktop\08-08-2017 22-11-4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1371600"/>
            <a:ext cx="8064621" cy="520159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450376" y="609600"/>
            <a:ext cx="8238319" cy="418645"/>
          </a:xfrm>
        </p:spPr>
        <p:txBody>
          <a:bodyPr/>
          <a:lstStyle/>
          <a:p>
            <a:r>
              <a:rPr lang="ru-RU" dirty="0" smtClean="0"/>
              <a:t>Поиск профиля</a:t>
            </a:r>
            <a:endParaRPr lang="en-US" dirty="0"/>
          </a:p>
        </p:txBody>
      </p:sp>
      <p:sp>
        <p:nvSpPr>
          <p:cNvPr id="4" name="Rounded Rectangle 3"/>
          <p:cNvSpPr/>
          <p:nvPr/>
        </p:nvSpPr>
        <p:spPr>
          <a:xfrm>
            <a:off x="1512057" y="3306739"/>
            <a:ext cx="596238" cy="381000"/>
          </a:xfrm>
          <a:prstGeom prst="round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952926" y="4191000"/>
            <a:ext cx="762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459639" y="4800600"/>
            <a:ext cx="762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89177" y="5562600"/>
            <a:ext cx="9525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4845560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yakshonakg\Desktop\08-08-2017 22-14-2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31293" y="1560226"/>
            <a:ext cx="7367587" cy="488343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ru-RU" dirty="0" smtClean="0"/>
              <a:t>Результаты поиска, варианты</a:t>
            </a:r>
            <a:endParaRPr lang="en-US" dirty="0"/>
          </a:p>
        </p:txBody>
      </p:sp>
      <p:cxnSp>
        <p:nvCxnSpPr>
          <p:cNvPr id="5" name="Straight Connector 4"/>
          <p:cNvCxnSpPr/>
          <p:nvPr/>
        </p:nvCxnSpPr>
        <p:spPr>
          <a:xfrm>
            <a:off x="860946" y="3657600"/>
            <a:ext cx="150125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Rounded Rectangle 3"/>
          <p:cNvSpPr/>
          <p:nvPr/>
        </p:nvSpPr>
        <p:spPr>
          <a:xfrm>
            <a:off x="685800" y="1560226"/>
            <a:ext cx="2971800" cy="457200"/>
          </a:xfrm>
          <a:prstGeom prst="round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3048000" y="4114800"/>
            <a:ext cx="762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60946" y="5715000"/>
            <a:ext cx="150125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5225402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yakshonakg\Desktop\08-08-2017 22-19-1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6685" y="1173906"/>
            <a:ext cx="8298975" cy="550078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511869" y="533400"/>
            <a:ext cx="8238319" cy="418645"/>
          </a:xfrm>
        </p:spPr>
        <p:txBody>
          <a:bodyPr/>
          <a:lstStyle/>
          <a:p>
            <a:r>
              <a:rPr lang="ru-RU" dirty="0" smtClean="0"/>
              <a:t>Профиль автора в </a:t>
            </a:r>
            <a:r>
              <a:rPr lang="en-GB" dirty="0" smtClean="0"/>
              <a:t>Scopus</a:t>
            </a:r>
            <a:endParaRPr lang="en-US" dirty="0"/>
          </a:p>
        </p:txBody>
      </p:sp>
      <p:sp>
        <p:nvSpPr>
          <p:cNvPr id="6" name="Rounded Rectangle 5"/>
          <p:cNvSpPr/>
          <p:nvPr/>
        </p:nvSpPr>
        <p:spPr>
          <a:xfrm>
            <a:off x="457199" y="2971800"/>
            <a:ext cx="2722727" cy="916106"/>
          </a:xfrm>
          <a:prstGeom prst="round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8" name="Rounded Rectangle 7"/>
          <p:cNvSpPr/>
          <p:nvPr/>
        </p:nvSpPr>
        <p:spPr>
          <a:xfrm>
            <a:off x="457200" y="4038600"/>
            <a:ext cx="3200400" cy="571500"/>
          </a:xfrm>
          <a:prstGeom prst="round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9" name="Rounded Rectangle 8"/>
          <p:cNvSpPr/>
          <p:nvPr/>
        </p:nvSpPr>
        <p:spPr>
          <a:xfrm>
            <a:off x="6282738" y="4515134"/>
            <a:ext cx="2404059" cy="2137012"/>
          </a:xfrm>
          <a:prstGeom prst="roundRect">
            <a:avLst>
              <a:gd name="adj" fmla="val 6816"/>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179927" y="4876800"/>
            <a:ext cx="1620673"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476999" y="2667000"/>
            <a:ext cx="152400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Line Callout 1 2"/>
          <p:cNvSpPr/>
          <p:nvPr/>
        </p:nvSpPr>
        <p:spPr>
          <a:xfrm>
            <a:off x="4536172" y="3800475"/>
            <a:ext cx="1676400" cy="476250"/>
          </a:xfrm>
          <a:prstGeom prst="borderCallout1">
            <a:avLst>
              <a:gd name="adj1" fmla="val 99368"/>
              <a:gd name="adj2" fmla="val 42142"/>
              <a:gd name="adj3" fmla="val 227639"/>
              <a:gd name="adj4" fmla="val 15399"/>
            </a:avLst>
          </a:prstGeom>
          <a:solidFill>
            <a:schemeClr val="bg1"/>
          </a:solid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100" dirty="0" smtClean="0">
                <a:solidFill>
                  <a:srgbClr val="FF0000"/>
                </a:solidFill>
              </a:rPr>
              <a:t>Оповещение на новые работы</a:t>
            </a:r>
            <a:endParaRPr lang="en-US" sz="1100" dirty="0">
              <a:solidFill>
                <a:srgbClr val="FF0000"/>
              </a:solidFill>
            </a:endParaRPr>
          </a:p>
        </p:txBody>
      </p:sp>
      <p:sp>
        <p:nvSpPr>
          <p:cNvPr id="12" name="Line Callout 1 11"/>
          <p:cNvSpPr/>
          <p:nvPr/>
        </p:nvSpPr>
        <p:spPr>
          <a:xfrm>
            <a:off x="6840828" y="904875"/>
            <a:ext cx="1676400" cy="476250"/>
          </a:xfrm>
          <a:prstGeom prst="borderCallout1">
            <a:avLst>
              <a:gd name="adj1" fmla="val 102234"/>
              <a:gd name="adj2" fmla="val 73078"/>
              <a:gd name="adj3" fmla="val 376654"/>
              <a:gd name="adj4" fmla="val 69131"/>
            </a:avLst>
          </a:prstGeom>
          <a:solidFill>
            <a:schemeClr val="bg1"/>
          </a:solid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100" dirty="0" smtClean="0">
                <a:solidFill>
                  <a:srgbClr val="FF0000"/>
                </a:solidFill>
              </a:rPr>
              <a:t>Оповещение на новое цитирование</a:t>
            </a:r>
            <a:endParaRPr lang="en-US" sz="1100" dirty="0">
              <a:solidFill>
                <a:srgbClr val="FF0000"/>
              </a:solidFill>
            </a:endParaRPr>
          </a:p>
        </p:txBody>
      </p:sp>
      <p:sp>
        <p:nvSpPr>
          <p:cNvPr id="15" name="Rounded Rectangle 14"/>
          <p:cNvSpPr/>
          <p:nvPr/>
        </p:nvSpPr>
        <p:spPr>
          <a:xfrm>
            <a:off x="3332327" y="3124200"/>
            <a:ext cx="1849274" cy="561975"/>
          </a:xfrm>
          <a:prstGeom prst="round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9786132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838200"/>
            <a:ext cx="2517004" cy="914400"/>
          </a:xfrm>
        </p:spPr>
        <p:txBody>
          <a:bodyPr/>
          <a:lstStyle/>
          <a:p>
            <a:r>
              <a:rPr lang="ru-RU" dirty="0" smtClean="0"/>
              <a:t>Обзор цитирования</a:t>
            </a:r>
            <a:endParaRPr lang="en-US" dirty="0"/>
          </a:p>
        </p:txBody>
      </p:sp>
      <p:pic>
        <p:nvPicPr>
          <p:cNvPr id="2051" name="Picture 3" descr="C:\Users\yakshonakg\Desktop\17-10-2017 08-41-5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7296" y="297976"/>
            <a:ext cx="5684697" cy="3886200"/>
          </a:xfrm>
          <a:prstGeom prst="rect">
            <a:avLst/>
          </a:prstGeom>
          <a:ln>
            <a:solidFill>
              <a:srgbClr val="007398"/>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cxnSp>
        <p:nvCxnSpPr>
          <p:cNvPr id="5" name="Straight Connector 4"/>
          <p:cNvCxnSpPr/>
          <p:nvPr/>
        </p:nvCxnSpPr>
        <p:spPr>
          <a:xfrm>
            <a:off x="3070948" y="3733800"/>
            <a:ext cx="142485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052" name="Picture 4" descr="C:\Users\yakshonakg\Desktop\17-10-2017 08-43-4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05067" y="2971800"/>
            <a:ext cx="5770656" cy="3775260"/>
          </a:xfrm>
          <a:prstGeom prst="rect">
            <a:avLst/>
          </a:prstGeom>
          <a:ln>
            <a:solidFill>
              <a:srgbClr val="007398"/>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cxnSp>
        <p:nvCxnSpPr>
          <p:cNvPr id="9" name="Straight Connector 8"/>
          <p:cNvCxnSpPr/>
          <p:nvPr/>
        </p:nvCxnSpPr>
        <p:spPr>
          <a:xfrm>
            <a:off x="2869644" y="2819400"/>
            <a:ext cx="139755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27296" y="4402230"/>
            <a:ext cx="2944504" cy="23448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pPr marL="342900" indent="-342900" fontAlgn="auto">
              <a:spcAft>
                <a:spcPts val="0"/>
              </a:spcAft>
              <a:buFont typeface="Arial" panose="020B0604020202020204" pitchFamily="34" charset="0"/>
              <a:buChar char="•"/>
            </a:pPr>
            <a:r>
              <a:rPr lang="ru-RU" sz="1400" b="0" dirty="0" smtClean="0"/>
              <a:t>Какова динамика цитирования моих работ?</a:t>
            </a:r>
          </a:p>
          <a:p>
            <a:pPr marL="342900" indent="-342900" fontAlgn="auto">
              <a:spcAft>
                <a:spcPts val="0"/>
              </a:spcAft>
              <a:buFont typeface="Arial" panose="020B0604020202020204" pitchFamily="34" charset="0"/>
              <a:buChar char="•"/>
            </a:pPr>
            <a:r>
              <a:rPr lang="ru-RU" sz="1400" b="0" dirty="0" smtClean="0"/>
              <a:t>Какие из них до сих пор актуальны и используются?</a:t>
            </a:r>
          </a:p>
          <a:p>
            <a:pPr marL="342900" indent="-342900" fontAlgn="auto">
              <a:spcAft>
                <a:spcPts val="0"/>
              </a:spcAft>
              <a:buFont typeface="Arial" panose="020B0604020202020204" pitchFamily="34" charset="0"/>
              <a:buChar char="•"/>
            </a:pPr>
            <a:r>
              <a:rPr lang="ru-RU" sz="1400" b="0" dirty="0" smtClean="0"/>
              <a:t>Какие мои работы перестали цитироваться?</a:t>
            </a:r>
          </a:p>
          <a:p>
            <a:pPr marL="342900" indent="-342900" fontAlgn="auto">
              <a:spcAft>
                <a:spcPts val="0"/>
              </a:spcAft>
              <a:buFont typeface="Arial" panose="020B0604020202020204" pitchFamily="34" charset="0"/>
              <a:buChar char="•"/>
            </a:pPr>
            <a:r>
              <a:rPr lang="ru-RU" sz="1400" b="0" dirty="0" smtClean="0"/>
              <a:t>Число цитирований за 5 лет без </a:t>
            </a:r>
            <a:r>
              <a:rPr lang="ru-RU" sz="1400" b="0" dirty="0" err="1" smtClean="0"/>
              <a:t>самоцитирования</a:t>
            </a:r>
            <a:r>
              <a:rPr lang="ru-RU" sz="1400" b="0" dirty="0"/>
              <a:t>?</a:t>
            </a:r>
            <a:endParaRPr lang="ru-RU" sz="1400" b="0" dirty="0" smtClean="0"/>
          </a:p>
          <a:p>
            <a:pPr marL="342900" indent="-342900" fontAlgn="auto">
              <a:spcAft>
                <a:spcPts val="0"/>
              </a:spcAft>
              <a:buFont typeface="Arial" panose="020B0604020202020204" pitchFamily="34" charset="0"/>
              <a:buChar char="•"/>
            </a:pPr>
            <a:endParaRPr lang="en-US" sz="1400" dirty="0"/>
          </a:p>
        </p:txBody>
      </p:sp>
    </p:spTree>
    <p:extLst>
      <p:ext uri="{BB962C8B-B14F-4D97-AF65-F5344CB8AC3E}">
        <p14:creationId xmlns="" xmlns:p14="http://schemas.microsoft.com/office/powerpoint/2010/main" val="13210630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yakshonakg\Desktop\08-08-2017 22-22-5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79779" y="1489729"/>
            <a:ext cx="3980796" cy="3448050"/>
          </a:xfrm>
          <a:prstGeom prst="rect">
            <a:avLst/>
          </a:prstGeom>
          <a:ln>
            <a:solidFill>
              <a:srgbClr val="007398"/>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304800" y="533400"/>
            <a:ext cx="8238319" cy="418645"/>
          </a:xfrm>
        </p:spPr>
        <p:txBody>
          <a:bodyPr/>
          <a:lstStyle/>
          <a:p>
            <a:r>
              <a:rPr lang="ru-RU" smtClean="0"/>
              <a:t>Обзор цитирующих </a:t>
            </a:r>
            <a:r>
              <a:rPr lang="ru-RU" dirty="0" smtClean="0"/>
              <a:t>работ</a:t>
            </a:r>
            <a:endParaRPr lang="en-US" dirty="0"/>
          </a:p>
        </p:txBody>
      </p:sp>
      <p:cxnSp>
        <p:nvCxnSpPr>
          <p:cNvPr id="6" name="Straight Connector 5"/>
          <p:cNvCxnSpPr/>
          <p:nvPr/>
        </p:nvCxnSpPr>
        <p:spPr>
          <a:xfrm>
            <a:off x="1219200" y="4419600"/>
            <a:ext cx="1752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6387" name="Picture 3" descr="C:\Users\yakshonakg\Desktop\08-08-2017 22-24-1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76600" y="3110163"/>
            <a:ext cx="5586412" cy="3655231"/>
          </a:xfrm>
          <a:prstGeom prst="rect">
            <a:avLst/>
          </a:prstGeom>
          <a:ln>
            <a:solidFill>
              <a:srgbClr val="007398"/>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cxnSp>
        <p:nvCxnSpPr>
          <p:cNvPr id="8" name="Straight Connector 7"/>
          <p:cNvCxnSpPr/>
          <p:nvPr/>
        </p:nvCxnSpPr>
        <p:spPr>
          <a:xfrm>
            <a:off x="4872251" y="4800600"/>
            <a:ext cx="304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058167" y="4764388"/>
            <a:ext cx="132383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5132832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Российские журналы в</a:t>
            </a:r>
            <a:r>
              <a:rPr lang="en-US" dirty="0" smtClean="0"/>
              <a:t> Scopus</a:t>
            </a:r>
            <a:endParaRPr lang="en-US" dirty="0"/>
          </a:p>
        </p:txBody>
      </p:sp>
      <p:sp>
        <p:nvSpPr>
          <p:cNvPr id="4" name="Slide Number Placeholder 3"/>
          <p:cNvSpPr>
            <a:spLocks noGrp="1"/>
          </p:cNvSpPr>
          <p:nvPr>
            <p:ph type="sldNum" sz="quarter" idx="12"/>
          </p:nvPr>
        </p:nvSpPr>
        <p:spPr/>
        <p:txBody>
          <a:bodyPr/>
          <a:lstStyle/>
          <a:p>
            <a:fld id="{0AF27DF4-46BF-4F88-973A-71087C982361}" type="slidenum">
              <a:rPr lang="en-GB" smtClean="0">
                <a:solidFill>
                  <a:srgbClr val="FFFFFF"/>
                </a:solidFill>
              </a:rPr>
              <a:pPr/>
              <a:t>4</a:t>
            </a:fld>
            <a:endParaRPr lang="en-GB">
              <a:solidFill>
                <a:srgbClr val="FFFFFF"/>
              </a:solidFill>
            </a:endParaRPr>
          </a:p>
        </p:txBody>
      </p:sp>
      <p:sp>
        <p:nvSpPr>
          <p:cNvPr id="19" name="Slide Number Placeholder 1"/>
          <p:cNvSpPr>
            <a:spLocks noGrp="1"/>
          </p:cNvSpPr>
          <p:nvPr>
            <p:ph type="sldNum" sz="quarter" idx="4294967295"/>
          </p:nvPr>
        </p:nvSpPr>
        <p:spPr>
          <a:xfrm>
            <a:off x="7772400" y="6508750"/>
            <a:ext cx="1371600" cy="328613"/>
          </a:xfrm>
          <a:prstGeom prst="rect">
            <a:avLst/>
          </a:prstGeom>
        </p:spPr>
        <p:txBody>
          <a:bodyPr/>
          <a:lstStyle/>
          <a:p>
            <a:r>
              <a:rPr lang="en-US" sz="1100" dirty="0">
                <a:solidFill>
                  <a:srgbClr val="808080"/>
                </a:solidFill>
              </a:rPr>
              <a:t>	</a:t>
            </a:r>
            <a:fld id="{ECF62D0B-3A08-42D7-8EB0-2B90A3067FB4}" type="slidenum">
              <a:rPr lang="en-US" sz="1100">
                <a:solidFill>
                  <a:srgbClr val="808080"/>
                </a:solidFill>
              </a:rPr>
              <a:pPr/>
              <a:t>4</a:t>
            </a:fld>
            <a:endParaRPr lang="en-US" sz="1100" dirty="0">
              <a:solidFill>
                <a:srgbClr val="808080"/>
              </a:solidFill>
            </a:endParaRPr>
          </a:p>
        </p:txBody>
      </p:sp>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37425" y="1458636"/>
            <a:ext cx="2787039" cy="2090280"/>
          </a:xfrm>
          <a:prstGeom prst="rect">
            <a:avLst/>
          </a:prstGeom>
        </p:spPr>
      </p:pic>
      <p:pic>
        <p:nvPicPr>
          <p:cNvPr id="6" name="Picture 5"/>
          <p:cNvPicPr>
            <a:picLocks noChangeAspect="1"/>
          </p:cNvPicPr>
          <p:nvPr/>
        </p:nvPicPr>
        <p:blipFill>
          <a:blip r:embed="rId4" cstate="print"/>
          <a:stretch>
            <a:fillRect/>
          </a:stretch>
        </p:blipFill>
        <p:spPr>
          <a:xfrm>
            <a:off x="3391081" y="1514552"/>
            <a:ext cx="4961438" cy="763299"/>
          </a:xfrm>
          <a:prstGeom prst="rect">
            <a:avLst/>
          </a:prstGeom>
        </p:spPr>
      </p:pic>
      <p:pic>
        <p:nvPicPr>
          <p:cNvPr id="8" name="Picture 7"/>
          <p:cNvPicPr>
            <a:picLocks noChangeAspect="1"/>
          </p:cNvPicPr>
          <p:nvPr/>
        </p:nvPicPr>
        <p:blipFill>
          <a:blip r:embed="rId5" cstate="print"/>
          <a:stretch>
            <a:fillRect/>
          </a:stretch>
        </p:blipFill>
        <p:spPr>
          <a:xfrm>
            <a:off x="3391081" y="2243600"/>
            <a:ext cx="4961438" cy="1175078"/>
          </a:xfrm>
          <a:prstGeom prst="rect">
            <a:avLst/>
          </a:prstGeom>
        </p:spPr>
      </p:pic>
      <p:graphicFrame>
        <p:nvGraphicFramePr>
          <p:cNvPr id="15" name="Chart 14"/>
          <p:cNvGraphicFramePr>
            <a:graphicFrameLocks/>
          </p:cNvGraphicFramePr>
          <p:nvPr>
            <p:extLst/>
          </p:nvPr>
        </p:nvGraphicFramePr>
        <p:xfrm>
          <a:off x="437425" y="3631669"/>
          <a:ext cx="4118534" cy="31068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Table 15"/>
          <p:cNvGraphicFramePr>
            <a:graphicFrameLocks noGrp="1"/>
          </p:cNvGraphicFramePr>
          <p:nvPr>
            <p:extLst/>
          </p:nvPr>
        </p:nvGraphicFramePr>
        <p:xfrm>
          <a:off x="4749122" y="3652433"/>
          <a:ext cx="4234455" cy="3086060"/>
        </p:xfrm>
        <a:graphic>
          <a:graphicData uri="http://schemas.openxmlformats.org/drawingml/2006/table">
            <a:tbl>
              <a:tblPr>
                <a:tableStyleId>{EB9631B5-78F2-41C9-869B-9F39066F8104}</a:tableStyleId>
              </a:tblPr>
              <a:tblGrid>
                <a:gridCol w="548206"/>
                <a:gridCol w="666662"/>
                <a:gridCol w="784307"/>
                <a:gridCol w="686269"/>
                <a:gridCol w="823523"/>
                <a:gridCol w="725488"/>
              </a:tblGrid>
              <a:tr h="308606">
                <a:tc>
                  <a:txBody>
                    <a:bodyPr/>
                    <a:lstStyle/>
                    <a:p>
                      <a:pPr algn="ctr" fontAlgn="b"/>
                      <a:r>
                        <a:rPr lang="en-US" sz="1400" u="none" strike="noStrike">
                          <a:effectLst/>
                        </a:rPr>
                        <a:t>1</a:t>
                      </a:r>
                      <a:endParaRPr lang="en-US" sz="14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u="none" strike="noStrike" smtClean="0">
                          <a:effectLst/>
                        </a:rPr>
                        <a:t>USA</a:t>
                      </a:r>
                      <a:endParaRPr lang="en-US" sz="18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b="1" u="none" strike="noStrike" smtClean="0">
                          <a:effectLst/>
                        </a:rPr>
                        <a:t>6148</a:t>
                      </a:r>
                      <a:endParaRPr lang="en-US" sz="1800" b="1"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u="none" strike="noStrike">
                          <a:effectLst/>
                        </a:rPr>
                        <a:t>11</a:t>
                      </a:r>
                      <a:endParaRPr lang="en-US" sz="14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u="none" strike="noStrike" smtClean="0">
                          <a:effectLst/>
                        </a:rPr>
                        <a:t>IND</a:t>
                      </a:r>
                      <a:endParaRPr lang="en-US" sz="1800" b="0"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b="1" u="none" strike="noStrike">
                          <a:effectLst/>
                        </a:rPr>
                        <a:t>412</a:t>
                      </a:r>
                      <a:endParaRPr lang="en-US" sz="1800" b="1"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08606">
                <a:tc>
                  <a:txBody>
                    <a:bodyPr/>
                    <a:lstStyle/>
                    <a:p>
                      <a:pPr algn="ctr" fontAlgn="b"/>
                      <a:r>
                        <a:rPr lang="en-US" sz="1400" u="none" strike="noStrike">
                          <a:effectLst/>
                        </a:rPr>
                        <a:t>2</a:t>
                      </a:r>
                      <a:endParaRPr lang="en-US" sz="14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b="0" i="0" u="none" strike="noStrike" smtClean="0">
                          <a:solidFill>
                            <a:schemeClr val="dk1"/>
                          </a:solidFill>
                          <a:effectLst/>
                          <a:latin typeface="+mn-lt"/>
                        </a:rPr>
                        <a:t>GBR</a:t>
                      </a:r>
                      <a:endParaRPr lang="en-US" sz="18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b="1" u="none" strike="noStrike">
                          <a:effectLst/>
                        </a:rPr>
                        <a:t>4760</a:t>
                      </a:r>
                      <a:endParaRPr lang="en-US" sz="1800" b="1"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u="none" strike="noStrike">
                          <a:effectLst/>
                        </a:rPr>
                        <a:t>12</a:t>
                      </a:r>
                      <a:endParaRPr lang="en-US" sz="14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u="none" strike="noStrike" smtClean="0">
                          <a:effectLst/>
                        </a:rPr>
                        <a:t>ITA</a:t>
                      </a:r>
                      <a:endParaRPr lang="en-US" sz="1800" b="0"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b="1" u="none" strike="noStrike">
                          <a:effectLst/>
                        </a:rPr>
                        <a:t>411</a:t>
                      </a:r>
                      <a:endParaRPr lang="en-US" sz="1800" b="1"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08606">
                <a:tc>
                  <a:txBody>
                    <a:bodyPr/>
                    <a:lstStyle/>
                    <a:p>
                      <a:pPr algn="ctr" fontAlgn="b"/>
                      <a:r>
                        <a:rPr lang="en-US" sz="1400" u="none" strike="noStrike">
                          <a:effectLst/>
                        </a:rPr>
                        <a:t>3</a:t>
                      </a:r>
                      <a:endParaRPr lang="en-US" sz="14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u="none" strike="noStrike" smtClean="0">
                          <a:effectLst/>
                        </a:rPr>
                        <a:t>NED</a:t>
                      </a:r>
                      <a:endParaRPr lang="en-US" sz="18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b="1" u="none" strike="noStrike">
                          <a:effectLst/>
                        </a:rPr>
                        <a:t>2111</a:t>
                      </a:r>
                      <a:endParaRPr lang="en-US" sz="1800" b="1"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u="none" strike="noStrike">
                          <a:effectLst/>
                        </a:rPr>
                        <a:t>13</a:t>
                      </a:r>
                      <a:endParaRPr lang="en-US" sz="14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u="none" strike="noStrike" smtClean="0">
                          <a:effectLst/>
                        </a:rPr>
                        <a:t>BRA</a:t>
                      </a:r>
                      <a:endParaRPr lang="en-US" sz="1800" b="0"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b="1" u="none" strike="noStrike">
                          <a:effectLst/>
                        </a:rPr>
                        <a:t>335</a:t>
                      </a:r>
                      <a:endParaRPr lang="en-US" sz="1800" b="1"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08606">
                <a:tc>
                  <a:txBody>
                    <a:bodyPr/>
                    <a:lstStyle/>
                    <a:p>
                      <a:pPr algn="ctr" fontAlgn="b"/>
                      <a:r>
                        <a:rPr lang="en-US" sz="1400" u="none" strike="noStrike">
                          <a:effectLst/>
                        </a:rPr>
                        <a:t>4</a:t>
                      </a:r>
                      <a:endParaRPr lang="en-US" sz="14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u="none" strike="noStrike" smtClean="0">
                          <a:effectLst/>
                        </a:rPr>
                        <a:t>DEU</a:t>
                      </a:r>
                      <a:endParaRPr lang="en-US" sz="18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b="1" u="none" strike="noStrike">
                          <a:effectLst/>
                        </a:rPr>
                        <a:t>1613</a:t>
                      </a:r>
                      <a:endParaRPr lang="en-US" sz="1800" b="1"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u="none" strike="noStrike">
                          <a:effectLst/>
                        </a:rPr>
                        <a:t>14</a:t>
                      </a:r>
                      <a:endParaRPr lang="en-US" sz="14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u="none" strike="noStrike" smtClean="0">
                          <a:effectLst/>
                        </a:rPr>
                        <a:t>POL</a:t>
                      </a:r>
                      <a:endParaRPr lang="en-US" sz="1800" b="0"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b="1" u="none" strike="noStrike">
                          <a:effectLst/>
                        </a:rPr>
                        <a:t>294</a:t>
                      </a:r>
                      <a:endParaRPr lang="en-US" sz="1800" b="1"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08606">
                <a:tc>
                  <a:txBody>
                    <a:bodyPr/>
                    <a:lstStyle/>
                    <a:p>
                      <a:pPr algn="ctr" fontAlgn="b"/>
                      <a:r>
                        <a:rPr lang="en-US" sz="1400" u="none" strike="noStrike">
                          <a:effectLst/>
                        </a:rPr>
                        <a:t>5</a:t>
                      </a:r>
                      <a:endParaRPr lang="en-US" sz="14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u="none" strike="noStrike" smtClean="0">
                          <a:effectLst/>
                        </a:rPr>
                        <a:t>CHN</a:t>
                      </a:r>
                      <a:endParaRPr lang="en-US" sz="18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b="1" u="none" strike="noStrike">
                          <a:effectLst/>
                        </a:rPr>
                        <a:t>593</a:t>
                      </a:r>
                      <a:endParaRPr lang="en-US" sz="1800" b="1"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u="none" strike="noStrike">
                          <a:effectLst/>
                        </a:rPr>
                        <a:t>15</a:t>
                      </a:r>
                      <a:endParaRPr lang="en-US" sz="14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u="none" strike="noStrike" smtClean="0">
                          <a:effectLst/>
                        </a:rPr>
                        <a:t>CAN</a:t>
                      </a:r>
                      <a:endParaRPr lang="en-US" sz="1800" b="0"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b="1" u="none" strike="noStrike">
                          <a:effectLst/>
                        </a:rPr>
                        <a:t>281</a:t>
                      </a:r>
                      <a:endParaRPr lang="en-US" sz="1800" b="1"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08606">
                <a:tc>
                  <a:txBody>
                    <a:bodyPr/>
                    <a:lstStyle/>
                    <a:p>
                      <a:pPr algn="ctr" fontAlgn="b"/>
                      <a:r>
                        <a:rPr lang="en-US" sz="1400" u="none" strike="noStrike">
                          <a:effectLst/>
                        </a:rPr>
                        <a:t>6</a:t>
                      </a:r>
                      <a:endParaRPr lang="en-US" sz="14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u="none" strike="noStrike" smtClean="0">
                          <a:effectLst/>
                        </a:rPr>
                        <a:t>FRA</a:t>
                      </a:r>
                      <a:endParaRPr lang="en-US" sz="18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b="1" u="none" strike="noStrike">
                          <a:effectLst/>
                        </a:rPr>
                        <a:t>521</a:t>
                      </a:r>
                      <a:endParaRPr lang="en-US" sz="1800" b="1"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u="none" strike="noStrike">
                          <a:effectLst/>
                        </a:rPr>
                        <a:t>16</a:t>
                      </a:r>
                      <a:endParaRPr lang="en-US" sz="14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u="none" strike="noStrike" smtClean="0">
                          <a:effectLst/>
                        </a:rPr>
                        <a:t>AUS</a:t>
                      </a:r>
                      <a:endParaRPr lang="en-US" sz="1800" b="0"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b="1" u="none" strike="noStrike">
                          <a:effectLst/>
                        </a:rPr>
                        <a:t>270</a:t>
                      </a:r>
                      <a:endParaRPr lang="en-US" sz="1800" b="1"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08606">
                <a:tc>
                  <a:txBody>
                    <a:bodyPr/>
                    <a:lstStyle/>
                    <a:p>
                      <a:pPr algn="ctr" fontAlgn="b"/>
                      <a:r>
                        <a:rPr lang="en-US" sz="1400" u="none" strike="noStrike">
                          <a:effectLst/>
                        </a:rPr>
                        <a:t>7</a:t>
                      </a:r>
                      <a:endParaRPr lang="en-US" sz="14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u="none" strike="noStrike" smtClean="0">
                          <a:effectLst/>
                        </a:rPr>
                        <a:t>ESP</a:t>
                      </a:r>
                      <a:endParaRPr lang="en-US" sz="18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b="1" u="none" strike="noStrike">
                          <a:effectLst/>
                        </a:rPr>
                        <a:t>475</a:t>
                      </a:r>
                      <a:endParaRPr lang="en-US" sz="1800" b="1"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u="none" strike="noStrike">
                          <a:effectLst/>
                        </a:rPr>
                        <a:t>17</a:t>
                      </a:r>
                      <a:endParaRPr lang="en-US" sz="14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u="none" strike="noStrike" smtClean="0">
                          <a:effectLst/>
                        </a:rPr>
                        <a:t>KOR</a:t>
                      </a:r>
                      <a:endParaRPr lang="en-US" sz="1800" b="0"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b="1" u="none" strike="noStrike">
                          <a:effectLst/>
                        </a:rPr>
                        <a:t>212</a:t>
                      </a:r>
                      <a:endParaRPr lang="en-US" sz="1800" b="1"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08606">
                <a:tc rowSpan="2">
                  <a:txBody>
                    <a:bodyPr/>
                    <a:lstStyle/>
                    <a:p>
                      <a:pPr algn="ctr" fontAlgn="b"/>
                      <a:r>
                        <a:rPr lang="en-US" sz="1400" u="none" strike="noStrike" smtClean="0">
                          <a:effectLst/>
                        </a:rPr>
                        <a:t>8-9</a:t>
                      </a:r>
                      <a:endParaRPr lang="en-US" sz="1400" b="0" i="0" u="none" strike="noStrike">
                        <a:solidFill>
                          <a:srgbClr val="FF66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u="none" strike="noStrike" smtClean="0">
                          <a:effectLst/>
                        </a:rPr>
                        <a:t>CHE</a:t>
                      </a:r>
                      <a:endParaRPr lang="en-US" sz="18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fontAlgn="b"/>
                      <a:r>
                        <a:rPr lang="en-US" sz="1800" b="1" u="none" strike="noStrike" smtClean="0">
                          <a:solidFill>
                            <a:srgbClr val="FF6600"/>
                          </a:solidFill>
                          <a:effectLst/>
                        </a:rPr>
                        <a:t>434*</a:t>
                      </a:r>
                      <a:endParaRPr lang="en-US" sz="1800" b="1" i="0" u="none" strike="noStrike">
                        <a:solidFill>
                          <a:srgbClr val="FF66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u="none" strike="noStrike">
                          <a:effectLst/>
                        </a:rPr>
                        <a:t>18</a:t>
                      </a:r>
                      <a:endParaRPr lang="en-US" sz="14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u="none" strike="noStrike" smtClean="0">
                          <a:effectLst/>
                        </a:rPr>
                        <a:t>EGY</a:t>
                      </a:r>
                      <a:endParaRPr lang="en-US" sz="1800" b="0"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b="1" u="none" strike="noStrike">
                          <a:effectLst/>
                        </a:rPr>
                        <a:t>182</a:t>
                      </a:r>
                      <a:endParaRPr lang="en-US" sz="1800" b="1"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08606">
                <a:tc vMerge="1">
                  <a:txBody>
                    <a:bodyPr/>
                    <a:lstStyle/>
                    <a:p>
                      <a:pPr algn="ctr" fontAlgn="b"/>
                      <a:endParaRPr lang="en-US" sz="1400" b="0" i="0" u="none" strike="noStrike">
                        <a:solidFill>
                          <a:srgbClr val="FF66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b"/>
                      <a:r>
                        <a:rPr lang="en-US" sz="1800" b="1" u="none" strike="noStrike" smtClean="0">
                          <a:solidFill>
                            <a:srgbClr val="FF6600"/>
                          </a:solidFill>
                          <a:effectLst/>
                        </a:rPr>
                        <a:t>RUS</a:t>
                      </a:r>
                      <a:endParaRPr lang="en-US" sz="1800" b="1" i="0" u="none" strike="noStrike">
                        <a:solidFill>
                          <a:srgbClr val="FF66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pPr algn="ctr" fontAlgn="b"/>
                      <a:endParaRPr lang="en-US" sz="1800" b="1" i="0" u="none" strike="noStrike">
                        <a:solidFill>
                          <a:srgbClr val="FF66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n-US" sz="1400" u="none" strike="noStrike">
                          <a:effectLst/>
                        </a:rPr>
                        <a:t>19</a:t>
                      </a:r>
                      <a:endParaRPr lang="en-US" sz="14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u="none" strike="noStrike" smtClean="0">
                          <a:effectLst/>
                        </a:rPr>
                        <a:t>TUR</a:t>
                      </a:r>
                      <a:endParaRPr lang="en-US" sz="1800" b="0"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b="1" u="none" strike="noStrike">
                          <a:effectLst/>
                        </a:rPr>
                        <a:t>172</a:t>
                      </a:r>
                      <a:endParaRPr lang="en-US" sz="1800" b="1"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08606">
                <a:tc>
                  <a:txBody>
                    <a:bodyPr/>
                    <a:lstStyle/>
                    <a:p>
                      <a:pPr algn="ctr" fontAlgn="b"/>
                      <a:r>
                        <a:rPr lang="en-US" sz="1400" u="none" strike="noStrike">
                          <a:effectLst/>
                        </a:rPr>
                        <a:t>10</a:t>
                      </a:r>
                      <a:endParaRPr lang="en-US" sz="14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u="none" strike="noStrike" smtClean="0">
                          <a:effectLst/>
                        </a:rPr>
                        <a:t>JPN</a:t>
                      </a:r>
                      <a:endParaRPr lang="en-US" sz="18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800" b="1" u="none" strike="noStrike">
                          <a:effectLst/>
                        </a:rPr>
                        <a:t>427</a:t>
                      </a:r>
                      <a:endParaRPr lang="en-US" sz="1800" b="1"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u="none" strike="noStrike">
                          <a:effectLst/>
                        </a:rPr>
                        <a:t>20</a:t>
                      </a:r>
                      <a:endParaRPr lang="en-US" sz="1400" b="0" i="0" u="none" strike="noStrike">
                        <a:solidFill>
                          <a:schemeClr val="accent3"/>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u="none" strike="noStrike" smtClean="0">
                          <a:effectLst/>
                        </a:rPr>
                        <a:t>CZE</a:t>
                      </a:r>
                      <a:endParaRPr lang="en-US" sz="1800" b="0"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800" b="1" u="none" strike="noStrike">
                          <a:effectLst/>
                        </a:rPr>
                        <a:t>162</a:t>
                      </a:r>
                      <a:endParaRPr lang="en-US" sz="1800" b="1" i="0" u="none" strike="noStrike">
                        <a:solidFill>
                          <a:schemeClr val="accent3"/>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bl>
          </a:graphicData>
        </a:graphic>
      </p:graphicFrame>
      <p:grpSp>
        <p:nvGrpSpPr>
          <p:cNvPr id="3" name="Group 2"/>
          <p:cNvGrpSpPr/>
          <p:nvPr/>
        </p:nvGrpSpPr>
        <p:grpSpPr>
          <a:xfrm>
            <a:off x="5885052" y="535476"/>
            <a:ext cx="3111777" cy="762991"/>
            <a:chOff x="5871800" y="503599"/>
            <a:chExt cx="3111777" cy="762991"/>
          </a:xfrm>
        </p:grpSpPr>
        <p:sp>
          <p:nvSpPr>
            <p:cNvPr id="17" name="Rectangle 16"/>
            <p:cNvSpPr/>
            <p:nvPr/>
          </p:nvSpPr>
          <p:spPr>
            <a:xfrm>
              <a:off x="5871800" y="503599"/>
              <a:ext cx="3111777" cy="762991"/>
            </a:xfrm>
            <a:prstGeom prst="rect">
              <a:avLst/>
            </a:prstGeom>
            <a:ln w="28575">
              <a:solidFill>
                <a:schemeClr val="tx2">
                  <a:lumMod val="60000"/>
                  <a:lumOff val="40000"/>
                </a:schemeClr>
              </a:solidFill>
              <a:prstDash val="solid"/>
            </a:ln>
          </p:spPr>
          <p:txBody>
            <a:bodyPr wrap="square" lIns="36000" tIns="108000" rIns="36000" bIns="0" anchor="ctr">
              <a:noAutofit/>
            </a:bodyPr>
            <a:lstStyle/>
            <a:p>
              <a:pPr>
                <a:lnSpc>
                  <a:spcPct val="70000"/>
                </a:lnSpc>
              </a:pPr>
              <a:r>
                <a:rPr lang="en-US" sz="3200">
                  <a:solidFill>
                    <a:srgbClr val="53565A"/>
                  </a:solidFill>
                  <a:latin typeface="Calibri" panose="020F0502020204030204" pitchFamily="34" charset="0"/>
                </a:rPr>
                <a:t>  334</a:t>
              </a:r>
              <a:r>
                <a:rPr lang="en-US" sz="3200" b="1">
                  <a:solidFill>
                    <a:srgbClr val="FF8200"/>
                  </a:solidFill>
                  <a:latin typeface="Calibri" panose="020F0502020204030204" pitchFamily="34" charset="0"/>
                </a:rPr>
                <a:t>      434 </a:t>
              </a:r>
              <a:r>
                <a:rPr lang="en-US" smtClean="0">
                  <a:solidFill>
                    <a:srgbClr val="FF8200"/>
                  </a:solidFill>
                  <a:latin typeface="Calibri" panose="020F0502020204030204" pitchFamily="34" charset="0"/>
                </a:rPr>
                <a:t>(+30%)</a:t>
              </a:r>
              <a:endParaRPr lang="en-US" sz="4400">
                <a:solidFill>
                  <a:srgbClr val="53565A"/>
                </a:solidFill>
                <a:latin typeface="Calibri" panose="020F0502020204030204" pitchFamily="34" charset="0"/>
              </a:endParaRPr>
            </a:p>
            <a:p>
              <a:pPr>
                <a:lnSpc>
                  <a:spcPct val="70000"/>
                </a:lnSpc>
              </a:pPr>
              <a:r>
                <a:rPr lang="en-US" sz="1600">
                  <a:solidFill>
                    <a:srgbClr val="53565A"/>
                  </a:solidFill>
                  <a:latin typeface="Calibri" panose="020F0502020204030204" pitchFamily="34" charset="0"/>
                </a:rPr>
                <a:t>     in Dec 2014</a:t>
              </a:r>
              <a:r>
                <a:rPr lang="en-US" sz="2400">
                  <a:solidFill>
                    <a:srgbClr val="53565A"/>
                  </a:solidFill>
                  <a:latin typeface="Calibri" panose="020F0502020204030204" pitchFamily="34" charset="0"/>
                </a:rPr>
                <a:t>   </a:t>
              </a:r>
              <a:r>
                <a:rPr lang="en-US" sz="1600">
                  <a:solidFill>
                    <a:srgbClr val="53565A"/>
                  </a:solidFill>
                  <a:latin typeface="Calibri" panose="020F0502020204030204" pitchFamily="34" charset="0"/>
                </a:rPr>
                <a:t>in Mar 1, 2017</a:t>
              </a:r>
              <a:endParaRPr lang="en-US" sz="2400">
                <a:solidFill>
                  <a:srgbClr val="53565A"/>
                </a:solidFill>
                <a:latin typeface="Calibri" panose="020F0502020204030204" pitchFamily="34" charset="0"/>
              </a:endParaRPr>
            </a:p>
          </p:txBody>
        </p:sp>
        <p:cxnSp>
          <p:nvCxnSpPr>
            <p:cNvPr id="20" name="Straight Arrow Connector 19"/>
            <p:cNvCxnSpPr/>
            <p:nvPr/>
          </p:nvCxnSpPr>
          <p:spPr>
            <a:xfrm>
              <a:off x="6866349" y="751561"/>
              <a:ext cx="320514" cy="0"/>
            </a:xfrm>
            <a:prstGeom prst="straightConnector1">
              <a:avLst/>
            </a:prstGeom>
            <a:ln w="57150">
              <a:solidFill>
                <a:schemeClr val="bg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3" name="Content Placeholder 2"/>
          <p:cNvSpPr>
            <a:spLocks noGrp="1"/>
          </p:cNvSpPr>
          <p:nvPr>
            <p:ph idx="1"/>
          </p:nvPr>
        </p:nvSpPr>
        <p:spPr>
          <a:xfrm>
            <a:off x="228600" y="771419"/>
            <a:ext cx="5486400" cy="743133"/>
          </a:xfrm>
        </p:spPr>
        <p:txBody>
          <a:bodyPr>
            <a:normAutofit fontScale="77500" lnSpcReduction="20000"/>
          </a:bodyPr>
          <a:lstStyle/>
          <a:p>
            <a:r>
              <a:rPr lang="ru-RU" altLang="en-US" sz="1600" dirty="0"/>
              <a:t>Увеличение переводных версий национальных журналов</a:t>
            </a:r>
          </a:p>
          <a:p>
            <a:r>
              <a:rPr lang="ru-RU" altLang="en-US" sz="1600" dirty="0"/>
              <a:t>Увеличение числа оригинальных версий национальных журналов, издающихся на английском или на языке (языках) страны   </a:t>
            </a:r>
          </a:p>
        </p:txBody>
      </p:sp>
    </p:spTree>
    <p:extLst>
      <p:ext uri="{BB962C8B-B14F-4D97-AF65-F5344CB8AC3E}">
        <p14:creationId xmlns="" xmlns:p14="http://schemas.microsoft.com/office/powerpoint/2010/main" val="289909468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yakshonakg\Desktop\08-08-2017 22-25-5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0" y="1624127"/>
            <a:ext cx="7467600" cy="474703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ru-RU" dirty="0" smtClean="0"/>
              <a:t>Потенциал для сотрудничества? Перспективные источники для своей публикации?</a:t>
            </a:r>
            <a:endParaRPr lang="en-US" dirty="0"/>
          </a:p>
        </p:txBody>
      </p:sp>
      <p:sp>
        <p:nvSpPr>
          <p:cNvPr id="3" name="Rectangle 2"/>
          <p:cNvSpPr/>
          <p:nvPr/>
        </p:nvSpPr>
        <p:spPr>
          <a:xfrm>
            <a:off x="762000" y="4648200"/>
            <a:ext cx="1447800" cy="1524000"/>
          </a:xfrm>
          <a:prstGeom prst="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4287856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yakshonakg\Desktop\08-08-2017 22-27-3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0" y="1114693"/>
            <a:ext cx="5918517" cy="3814297"/>
          </a:xfrm>
          <a:prstGeom prst="rect">
            <a:avLst/>
          </a:prstGeom>
          <a:ln>
            <a:solidFill>
              <a:srgbClr val="007398"/>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304800" y="533400"/>
            <a:ext cx="8238319" cy="418645"/>
          </a:xfrm>
        </p:spPr>
        <p:txBody>
          <a:bodyPr/>
          <a:lstStyle/>
          <a:p>
            <a:r>
              <a:rPr lang="ru-RU" dirty="0" smtClean="0"/>
              <a:t>Если в профиле нет статей, но они есть в </a:t>
            </a:r>
            <a:r>
              <a:rPr lang="en-GB" dirty="0" smtClean="0"/>
              <a:t>Scopus</a:t>
            </a:r>
            <a:endParaRPr lang="en-US" dirty="0"/>
          </a:p>
        </p:txBody>
      </p:sp>
      <p:cxnSp>
        <p:nvCxnSpPr>
          <p:cNvPr id="6" name="Straight Connector 5"/>
          <p:cNvCxnSpPr/>
          <p:nvPr/>
        </p:nvCxnSpPr>
        <p:spPr>
          <a:xfrm>
            <a:off x="5602162" y="2209800"/>
            <a:ext cx="156063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8435" name="Picture 3" descr="C:\Users\yakshonakg\Desktop\08-08-2017 22-30-1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6043" y="3033214"/>
            <a:ext cx="5503914" cy="3576851"/>
          </a:xfrm>
          <a:prstGeom prst="rect">
            <a:avLst/>
          </a:prstGeom>
          <a:ln>
            <a:solidFill>
              <a:srgbClr val="007398"/>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cxnSp>
        <p:nvCxnSpPr>
          <p:cNvPr id="4" name="Straight Connector 3"/>
          <p:cNvCxnSpPr/>
          <p:nvPr/>
        </p:nvCxnSpPr>
        <p:spPr>
          <a:xfrm>
            <a:off x="457200" y="4343400"/>
            <a:ext cx="1600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6556631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yakshonakg\Desktop\08-08-2017 22-31-4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5800" y="1478507"/>
            <a:ext cx="7819597" cy="508775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ru-RU" dirty="0" smtClean="0"/>
              <a:t>Профиль с временной группировкой альтернативных профилей и запрос на объединение профилей</a:t>
            </a:r>
            <a:endParaRPr lang="en-US" dirty="0"/>
          </a:p>
        </p:txBody>
      </p:sp>
      <p:cxnSp>
        <p:nvCxnSpPr>
          <p:cNvPr id="5" name="Straight Connector 4"/>
          <p:cNvCxnSpPr/>
          <p:nvPr/>
        </p:nvCxnSpPr>
        <p:spPr>
          <a:xfrm>
            <a:off x="6451125" y="3505200"/>
            <a:ext cx="1524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Rounded Rectangular Callout 6"/>
          <p:cNvSpPr/>
          <p:nvPr/>
        </p:nvSpPr>
        <p:spPr>
          <a:xfrm>
            <a:off x="6553200" y="1447800"/>
            <a:ext cx="1952197" cy="838200"/>
          </a:xfrm>
          <a:prstGeom prst="wedgeRoundRectCallout">
            <a:avLst>
              <a:gd name="adj1" fmla="val 8038"/>
              <a:gd name="adj2" fmla="val 171255"/>
              <a:gd name="adj3" fmla="val 16667"/>
            </a:avLst>
          </a:prstGeom>
          <a:solidFill>
            <a:schemeClr val="bg1"/>
          </a:solid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100" dirty="0" smtClean="0">
                <a:solidFill>
                  <a:srgbClr val="FF0000"/>
                </a:solidFill>
              </a:rPr>
              <a:t>Ссылка на оформление запроса на постоянное объединение профилей</a:t>
            </a:r>
            <a:endParaRPr lang="en-US" sz="1100" dirty="0">
              <a:solidFill>
                <a:srgbClr val="FF0000"/>
              </a:solidFill>
            </a:endParaRPr>
          </a:p>
        </p:txBody>
      </p:sp>
    </p:spTree>
    <p:extLst>
      <p:ext uri="{BB962C8B-B14F-4D97-AF65-F5344CB8AC3E}">
        <p14:creationId xmlns="" xmlns:p14="http://schemas.microsoft.com/office/powerpoint/2010/main" val="3797942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7338"/>
            <a:ext cx="9159875" cy="4570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Title 1"/>
          <p:cNvSpPr>
            <a:spLocks noGrp="1"/>
          </p:cNvSpPr>
          <p:nvPr>
            <p:ph type="title"/>
          </p:nvPr>
        </p:nvSpPr>
        <p:spPr>
          <a:xfrm>
            <a:off x="36786" y="1905000"/>
            <a:ext cx="8820150" cy="795338"/>
          </a:xfrm>
          <a:solidFill>
            <a:schemeClr val="bg1"/>
          </a:solidFill>
        </p:spPr>
        <p:txBody>
          <a:bodyPr/>
          <a:lstStyle/>
          <a:p>
            <a:pPr eaLnBrk="1" hangingPunct="1"/>
            <a:r>
              <a:rPr lang="ru-RU" sz="2000" dirty="0" smtClean="0"/>
              <a:t>Для </a:t>
            </a:r>
            <a:r>
              <a:rPr lang="ru-RU" sz="2000" dirty="0"/>
              <a:t>поиска вариантов авторских профилей с разным написанием фамилий авторов используйте функцию </a:t>
            </a:r>
            <a:r>
              <a:rPr lang="en-GB" sz="2000" dirty="0"/>
              <a:t>Add name variant</a:t>
            </a:r>
            <a:endParaRPr lang="en-US" sz="2000" dirty="0"/>
          </a:p>
        </p:txBody>
      </p:sp>
      <p:sp>
        <p:nvSpPr>
          <p:cNvPr id="4" name="Title 1"/>
          <p:cNvSpPr txBox="1">
            <a:spLocks/>
          </p:cNvSpPr>
          <p:nvPr/>
        </p:nvSpPr>
        <p:spPr>
          <a:xfrm>
            <a:off x="-1" y="304800"/>
            <a:ext cx="9159875" cy="1676400"/>
          </a:xfrm>
          <a:prstGeom prst="rect">
            <a:avLst/>
          </a:prstGeom>
          <a:solidFill>
            <a:schemeClr val="bg1"/>
          </a:solidFill>
        </p:spPr>
        <p:txBody>
          <a:bodyPr vert="horz" lIns="91440" tIns="45720" rIns="91440" bIns="45720" rtlCol="0" anchor="ctr">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ru-RU" sz="2000" dirty="0"/>
              <a:t>Корректировка профиля автора. </a:t>
            </a:r>
            <a:r>
              <a:rPr lang="ru-RU" sz="1800" dirty="0"/>
              <a:t>Все запросы на корректировку из авторского профиля перенаправляются на</a:t>
            </a:r>
            <a:r>
              <a:rPr lang="en-GB" sz="1800" dirty="0"/>
              <a:t> </a:t>
            </a:r>
            <a:r>
              <a:rPr lang="ru-RU" sz="1800" dirty="0"/>
              <a:t>пошаговую форму</a:t>
            </a:r>
            <a:r>
              <a:rPr lang="en-US" sz="1800" b="0" u="sng" dirty="0">
                <a:hlinkClick r:id="rId3"/>
              </a:rPr>
              <a:t> https://www.scopus.com/authorfeedback</a:t>
            </a:r>
            <a:r>
              <a:rPr lang="en-US" sz="1800" b="0" dirty="0"/>
              <a:t> </a:t>
            </a:r>
            <a:r>
              <a:rPr lang="ru-RU" sz="1800" dirty="0"/>
              <a:t/>
            </a:r>
            <a:br>
              <a:rPr lang="ru-RU" sz="1800" dirty="0"/>
            </a:br>
            <a:r>
              <a:rPr lang="ru-RU" sz="1800" dirty="0"/>
              <a:t>При прямом выходе на </a:t>
            </a:r>
            <a:r>
              <a:rPr lang="en-US" sz="1800" b="0" u="sng" dirty="0">
                <a:hlinkClick r:id="rId3"/>
              </a:rPr>
              <a:t>https://www.scopus.com/authorfeedback</a:t>
            </a:r>
            <a:r>
              <a:rPr lang="en-US" sz="1800" b="0" dirty="0"/>
              <a:t>  </a:t>
            </a:r>
            <a:r>
              <a:rPr lang="ru-RU" sz="1800" dirty="0"/>
              <a:t>подписка</a:t>
            </a:r>
            <a:r>
              <a:rPr lang="en-GB" sz="1800" dirty="0"/>
              <a:t> </a:t>
            </a:r>
            <a:r>
              <a:rPr lang="ru-RU" sz="1800" dirty="0"/>
              <a:t>на  </a:t>
            </a:r>
            <a:r>
              <a:rPr lang="en-GB" sz="1800" dirty="0"/>
              <a:t>Scopus </a:t>
            </a:r>
            <a:r>
              <a:rPr lang="ru-RU" sz="1800" dirty="0"/>
              <a:t>не требуется! Результаты – через 4</a:t>
            </a:r>
            <a:r>
              <a:rPr lang="en-GB" sz="1800" dirty="0"/>
              <a:t>-7 </a:t>
            </a:r>
            <a:r>
              <a:rPr lang="ru-RU" sz="1800" dirty="0"/>
              <a:t>дней.</a:t>
            </a:r>
            <a:endParaRPr lang="en-US" sz="1800" dirty="0" smtClean="0"/>
          </a:p>
        </p:txBody>
      </p:sp>
      <p:sp>
        <p:nvSpPr>
          <p:cNvPr id="5" name="Rounded Rectangle 4"/>
          <p:cNvSpPr/>
          <p:nvPr/>
        </p:nvSpPr>
        <p:spPr>
          <a:xfrm>
            <a:off x="304800" y="6172200"/>
            <a:ext cx="8458200" cy="457200"/>
          </a:xfrm>
          <a:prstGeom prst="round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600" dirty="0" smtClean="0">
                <a:solidFill>
                  <a:srgbClr val="FF0000"/>
                </a:solidFill>
              </a:rPr>
              <a:t>Руководство по корректировке: </a:t>
            </a:r>
            <a:r>
              <a:rPr lang="en-US" sz="1600" dirty="0" smtClean="0">
                <a:solidFill>
                  <a:srgbClr val="FF0000"/>
                </a:solidFill>
              </a:rPr>
              <a:t>http</a:t>
            </a:r>
            <a:r>
              <a:rPr lang="en-US" sz="1600" dirty="0">
                <a:solidFill>
                  <a:srgbClr val="FF0000"/>
                </a:solidFill>
              </a:rPr>
              <a:t>://elsevierscience.ru/files/Author%20profile%20and%20correction_March%202015.pdf</a:t>
            </a:r>
          </a:p>
        </p:txBody>
      </p:sp>
    </p:spTree>
    <p:extLst>
      <p:ext uri="{BB962C8B-B14F-4D97-AF65-F5344CB8AC3E}">
        <p14:creationId xmlns="" xmlns:p14="http://schemas.microsoft.com/office/powerpoint/2010/main" val="2068776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7338"/>
            <a:ext cx="9159875" cy="4570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Title 1"/>
          <p:cNvSpPr>
            <a:spLocks noGrp="1"/>
          </p:cNvSpPr>
          <p:nvPr>
            <p:ph type="title"/>
          </p:nvPr>
        </p:nvSpPr>
        <p:spPr>
          <a:xfrm>
            <a:off x="36786" y="1557338"/>
            <a:ext cx="8820150" cy="1143000"/>
          </a:xfrm>
          <a:solidFill>
            <a:schemeClr val="bg1"/>
          </a:solidFill>
        </p:spPr>
        <p:txBody>
          <a:bodyPr/>
          <a:lstStyle/>
          <a:p>
            <a:pPr eaLnBrk="1" hangingPunct="1"/>
            <a:r>
              <a:rPr lang="ru-RU" sz="2000" dirty="0" smtClean="0"/>
              <a:t>Для </a:t>
            </a:r>
            <a:r>
              <a:rPr lang="ru-RU" sz="2000" dirty="0"/>
              <a:t>поиска вариантов авторских профилей с разным написанием фамилий авторов используйте функцию </a:t>
            </a:r>
            <a:r>
              <a:rPr lang="en-GB" sz="2000" dirty="0"/>
              <a:t>Add name variant</a:t>
            </a:r>
            <a:endParaRPr lang="en-US" sz="2000" dirty="0"/>
          </a:p>
        </p:txBody>
      </p:sp>
      <p:sp>
        <p:nvSpPr>
          <p:cNvPr id="4" name="Title 1"/>
          <p:cNvSpPr txBox="1">
            <a:spLocks/>
          </p:cNvSpPr>
          <p:nvPr/>
        </p:nvSpPr>
        <p:spPr>
          <a:xfrm>
            <a:off x="152400" y="152400"/>
            <a:ext cx="8839200" cy="140493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ru-RU" sz="2800" dirty="0" smtClean="0"/>
              <a:t>Возможности поиска по всем вариантам профилей авторов</a:t>
            </a:r>
            <a:endParaRPr lang="en-US" sz="2800" dirty="0" smtClean="0"/>
          </a:p>
        </p:txBody>
      </p:sp>
    </p:spTree>
    <p:extLst>
      <p:ext uri="{BB962C8B-B14F-4D97-AF65-F5344CB8AC3E}">
        <p14:creationId xmlns="" xmlns:p14="http://schemas.microsoft.com/office/powerpoint/2010/main" val="138505846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39410" y="457200"/>
            <a:ext cx="8382000" cy="685800"/>
          </a:xfrm>
        </p:spPr>
        <p:txBody>
          <a:bodyPr/>
          <a:lstStyle/>
          <a:p>
            <a:pPr eaLnBrk="1" hangingPunct="1"/>
            <a:r>
              <a:rPr lang="ru-RU" sz="2400" dirty="0" smtClean="0"/>
              <a:t>Отмечаете все варианты профилей, относящиеся к автору. Далее нажимаете </a:t>
            </a:r>
            <a:r>
              <a:rPr lang="en-GB" sz="2400" dirty="0" smtClean="0"/>
              <a:t>Next </a:t>
            </a:r>
            <a:endParaRPr lang="en-US" sz="2400" dirty="0" smtClean="0"/>
          </a:p>
        </p:txBody>
      </p:sp>
      <p:pic>
        <p:nvPicPr>
          <p:cNvPr id="4099"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8313" y="1609725"/>
            <a:ext cx="8675687" cy="524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8316913" y="6453188"/>
            <a:ext cx="719137" cy="4048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 xmlns:p14="http://schemas.microsoft.com/office/powerpoint/2010/main" val="46959216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388" y="1773238"/>
            <a:ext cx="8826500" cy="462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a:xfrm>
            <a:off x="179388" y="692150"/>
            <a:ext cx="8640762" cy="1935163"/>
          </a:xfrm>
          <a:solidFill>
            <a:schemeClr val="bg1"/>
          </a:solidFill>
        </p:spPr>
        <p:txBody>
          <a:bodyPr/>
          <a:lstStyle/>
          <a:p>
            <a:pPr eaLnBrk="1" hangingPunct="1"/>
            <a:r>
              <a:rPr lang="ru-RU" sz="2000" dirty="0" smtClean="0"/>
              <a:t>Выбираете вариант названия нового, объединенного профиля. Если ни один из вариантов не устраивает, надо выбрать более близкий к желаемому</a:t>
            </a:r>
            <a:r>
              <a:rPr lang="en-GB" sz="2000" dirty="0" smtClean="0"/>
              <a:t>. </a:t>
            </a:r>
            <a:r>
              <a:rPr lang="ru-RU" sz="2000" dirty="0" smtClean="0"/>
              <a:t>В ходе дальнейшего общения со </a:t>
            </a:r>
            <a:r>
              <a:rPr lang="en-US" sz="2000" dirty="0" smtClean="0"/>
              <a:t>Scopus Author Feedback Team</a:t>
            </a:r>
            <a:r>
              <a:rPr lang="ru-RU" sz="2000" dirty="0" smtClean="0"/>
              <a:t> (после заполнения этой формы вы получите автоматическое уведомление от них)</a:t>
            </a:r>
            <a:r>
              <a:rPr lang="en-US" sz="2000" dirty="0" smtClean="0"/>
              <a:t> </a:t>
            </a:r>
            <a:r>
              <a:rPr lang="ru-RU" sz="2000" dirty="0" smtClean="0"/>
              <a:t>вы сможете указать какой именно приемлемый вариант названия профиля вы хотите видеть (напр.: </a:t>
            </a:r>
            <a:r>
              <a:rPr lang="en-US" sz="2000" dirty="0" smtClean="0"/>
              <a:t>I’d like to have the following preferred profile name </a:t>
            </a:r>
            <a:r>
              <a:rPr lang="ru-RU" sz="2000" dirty="0" smtClean="0"/>
              <a:t>…)</a:t>
            </a:r>
            <a:endParaRPr lang="en-US" sz="2000" dirty="0" smtClean="0"/>
          </a:p>
        </p:txBody>
      </p:sp>
    </p:spTree>
    <p:extLst>
      <p:ext uri="{BB962C8B-B14F-4D97-AF65-F5344CB8AC3E}">
        <p14:creationId xmlns="" xmlns:p14="http://schemas.microsoft.com/office/powerpoint/2010/main" val="415426665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95288" y="433552"/>
            <a:ext cx="8362950" cy="1143000"/>
          </a:xfrm>
        </p:spPr>
        <p:txBody>
          <a:bodyPr/>
          <a:lstStyle/>
          <a:p>
            <a:pPr eaLnBrk="1" hangingPunct="1"/>
            <a:r>
              <a:rPr lang="ru-RU" sz="1900" dirty="0" smtClean="0"/>
              <a:t>На шаге 3 надо просмотреть все документы, попавшие в профили для объединения и удалить лишние (кнопка с крестиком) или добавить статьи, не попавшие в профили через функцию </a:t>
            </a:r>
            <a:r>
              <a:rPr lang="en-GB" sz="1900" dirty="0" smtClean="0"/>
              <a:t>Search for missing documents</a:t>
            </a:r>
            <a:endParaRPr lang="en-US" sz="1900" dirty="0" smtClean="0"/>
          </a:p>
        </p:txBody>
      </p:sp>
      <p:pic>
        <p:nvPicPr>
          <p:cNvPr id="6147"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288" y="1600200"/>
            <a:ext cx="8424862" cy="509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5537528" y="6236248"/>
            <a:ext cx="3240088" cy="431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 xmlns:p14="http://schemas.microsoft.com/office/powerpoint/2010/main" val="236919066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68312" y="533400"/>
            <a:ext cx="8458200" cy="685800"/>
          </a:xfrm>
        </p:spPr>
        <p:txBody>
          <a:bodyPr/>
          <a:lstStyle/>
          <a:p>
            <a:pPr eaLnBrk="1" hangingPunct="1"/>
            <a:r>
              <a:rPr lang="ru-RU" dirty="0" smtClean="0"/>
              <a:t>На шаге 4 делается обзор нового объединенного профиля</a:t>
            </a:r>
            <a:endParaRPr lang="en-US" dirty="0" smtClean="0"/>
          </a:p>
        </p:txBody>
      </p:sp>
      <p:pic>
        <p:nvPicPr>
          <p:cNvPr id="7171"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0825" y="1557338"/>
            <a:ext cx="8893175" cy="5062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23266361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2916" y="2362200"/>
            <a:ext cx="9086850" cy="4918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195" name="Title 1"/>
          <p:cNvSpPr>
            <a:spLocks noGrp="1"/>
          </p:cNvSpPr>
          <p:nvPr>
            <p:ph type="title"/>
          </p:nvPr>
        </p:nvSpPr>
        <p:spPr>
          <a:xfrm>
            <a:off x="228600" y="381000"/>
            <a:ext cx="8610600" cy="2276475"/>
          </a:xfrm>
          <a:solidFill>
            <a:schemeClr val="bg1"/>
          </a:solidFill>
        </p:spPr>
        <p:txBody>
          <a:bodyPr/>
          <a:lstStyle/>
          <a:p>
            <a:pPr eaLnBrk="1" hangingPunct="1"/>
            <a:r>
              <a:rPr lang="ru-RU" sz="1400" dirty="0" smtClean="0"/>
              <a:t>Шаг 5. Подача заполненной формы. Поля отмеченные* - обязательны для заполнения. </a:t>
            </a:r>
            <a:br>
              <a:rPr lang="ru-RU" sz="1400" dirty="0" smtClean="0"/>
            </a:br>
            <a:r>
              <a:rPr lang="ru-RU" sz="1400" dirty="0" smtClean="0"/>
              <a:t>Нажимая кнопку </a:t>
            </a:r>
            <a:r>
              <a:rPr lang="en-GB" sz="1400" dirty="0" smtClean="0"/>
              <a:t>Submit </a:t>
            </a:r>
            <a:r>
              <a:rPr lang="ru-RU" sz="1400" dirty="0" smtClean="0"/>
              <a:t>вы подаете заявку на указанные изменения в профиле (объединение профилей, корректировка названия и т.п.). Наша команда </a:t>
            </a:r>
            <a:r>
              <a:rPr lang="en-GB" sz="1400" dirty="0" smtClean="0"/>
              <a:t>Scopus  </a:t>
            </a:r>
            <a:r>
              <a:rPr lang="ru-RU" sz="1400" dirty="0" smtClean="0"/>
              <a:t>рассмотрит их, уточнит, если необходимо, данные и откорректирует профиль в течение 4-7</a:t>
            </a:r>
            <a:r>
              <a:rPr lang="en-GB" sz="1400" dirty="0" smtClean="0"/>
              <a:t> </a:t>
            </a:r>
            <a:r>
              <a:rPr lang="ru-RU" sz="1400" dirty="0" smtClean="0"/>
              <a:t>дней, о чем проинформирует вас по указанному на этом шаге  адресу электронной почты.</a:t>
            </a:r>
            <a:br>
              <a:rPr lang="ru-RU" sz="1400" dirty="0" smtClean="0"/>
            </a:br>
            <a:r>
              <a:rPr lang="ru-RU" sz="1400" dirty="0" smtClean="0"/>
              <a:t>Если есть необходимость откорректировать данные о месте работы</a:t>
            </a:r>
            <a:r>
              <a:rPr lang="en-GB" sz="1400" dirty="0" smtClean="0"/>
              <a:t> (Affiliation)</a:t>
            </a:r>
            <a:r>
              <a:rPr lang="ru-RU" sz="1400" dirty="0" smtClean="0"/>
              <a:t> в вашем профиле в </a:t>
            </a:r>
            <a:r>
              <a:rPr lang="en-GB" sz="1400" dirty="0" smtClean="0"/>
              <a:t>Scopus </a:t>
            </a:r>
            <a:r>
              <a:rPr lang="ru-RU" sz="1400" dirty="0" smtClean="0"/>
              <a:t>– пишите на адрес: </a:t>
            </a:r>
            <a:r>
              <a:rPr lang="en-US" sz="1400" dirty="0" smtClean="0">
                <a:hlinkClick r:id="rId3"/>
              </a:rPr>
              <a:t>ScopusAuthorFeedback@elsevier.com</a:t>
            </a:r>
            <a:r>
              <a:rPr lang="ru-RU" sz="1400" dirty="0" smtClean="0"/>
              <a:t>  (напр. </a:t>
            </a:r>
            <a:r>
              <a:rPr lang="en-GB" sz="1400" dirty="0" smtClean="0"/>
              <a:t>Please, correct Affiliation field in my Author profile ….(</a:t>
            </a:r>
            <a:r>
              <a:rPr lang="ru-RU" sz="1400" dirty="0" smtClean="0"/>
              <a:t>указывается профиль автора в </a:t>
            </a:r>
            <a:r>
              <a:rPr lang="ru-RU" sz="1400" dirty="0" err="1" smtClean="0"/>
              <a:t>Скопусе</a:t>
            </a:r>
            <a:r>
              <a:rPr lang="ru-RU" sz="1400" dirty="0" smtClean="0"/>
              <a:t> , желательно с </a:t>
            </a:r>
            <a:r>
              <a:rPr lang="en-GB" sz="1400" dirty="0" smtClean="0"/>
              <a:t>Author ID), where should be mentioned:…..(</a:t>
            </a:r>
            <a:r>
              <a:rPr lang="ru-RU" sz="1400" dirty="0" smtClean="0"/>
              <a:t>указывается правильная организация, место работы автора)</a:t>
            </a:r>
            <a:r>
              <a:rPr lang="en-GB" sz="1400" dirty="0" smtClean="0"/>
              <a:t>)</a:t>
            </a:r>
            <a:r>
              <a:rPr lang="ru-RU" sz="1400" dirty="0" smtClean="0"/>
              <a:t> </a:t>
            </a:r>
            <a:endParaRPr lang="en-US" sz="1400" dirty="0" smtClean="0"/>
          </a:p>
        </p:txBody>
      </p:sp>
    </p:spTree>
    <p:extLst>
      <p:ext uri="{BB962C8B-B14F-4D97-AF65-F5344CB8AC3E}">
        <p14:creationId xmlns="" xmlns:p14="http://schemas.microsoft.com/office/powerpoint/2010/main" val="336885120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2099" y="497304"/>
            <a:ext cx="8851901" cy="593559"/>
          </a:xfrm>
        </p:spPr>
        <p:txBody>
          <a:bodyPr>
            <a:normAutofit fontScale="90000"/>
          </a:bodyPr>
          <a:lstStyle/>
          <a:p>
            <a:r>
              <a:rPr lang="ru-RU" dirty="0" smtClean="0"/>
              <a:t>Прежде чем предпринимать шаги для подготовки журнала для индексации в международных БД, надо определиться:</a:t>
            </a:r>
            <a:endParaRPr lang="en-US" dirty="0"/>
          </a:p>
        </p:txBody>
      </p:sp>
      <p:sp>
        <p:nvSpPr>
          <p:cNvPr id="3" name="Содержимое 2"/>
          <p:cNvSpPr>
            <a:spLocks noGrp="1"/>
          </p:cNvSpPr>
          <p:nvPr>
            <p:ph idx="1"/>
          </p:nvPr>
        </p:nvSpPr>
        <p:spPr>
          <a:xfrm>
            <a:off x="381000" y="1219200"/>
            <a:ext cx="8382000" cy="5638800"/>
          </a:xfrm>
        </p:spPr>
        <p:txBody>
          <a:bodyPr>
            <a:normAutofit fontScale="92500" lnSpcReduction="10000"/>
          </a:bodyPr>
          <a:lstStyle/>
          <a:p>
            <a:pPr marL="0" indent="0">
              <a:buNone/>
              <a:defRPr/>
            </a:pPr>
            <a:r>
              <a:rPr lang="ru-RU" sz="2400" dirty="0" smtClean="0"/>
              <a:t>А</a:t>
            </a:r>
            <a:r>
              <a:rPr lang="en-GB" sz="2400" dirty="0" smtClean="0"/>
              <a:t>.</a:t>
            </a:r>
            <a:r>
              <a:rPr lang="ru-RU" sz="2400" dirty="0" smtClean="0"/>
              <a:t> 1) Кто ваша аудитория сейчас? </a:t>
            </a:r>
            <a:r>
              <a:rPr lang="ru-RU" i="1" dirty="0" smtClean="0"/>
              <a:t>По географическому признаку, по тематике исследований, на уровне читателей, авторов (авторы=читатели?), </a:t>
            </a:r>
            <a:r>
              <a:rPr lang="en-GB" i="1" dirty="0" smtClean="0"/>
              <a:t>h-index </a:t>
            </a:r>
            <a:endParaRPr lang="ru-RU" i="1" dirty="0" smtClean="0"/>
          </a:p>
          <a:p>
            <a:pPr marL="0" indent="0">
              <a:buNone/>
              <a:defRPr/>
            </a:pPr>
            <a:r>
              <a:rPr lang="ru-RU" sz="2400" dirty="0" smtClean="0"/>
              <a:t>2) Кто </a:t>
            </a:r>
            <a:r>
              <a:rPr lang="ru-RU" sz="2400" dirty="0"/>
              <a:t>ваша редколлегия? </a:t>
            </a:r>
            <a:r>
              <a:rPr lang="ru-RU" i="1" dirty="0"/>
              <a:t>По географическому признаку, по </a:t>
            </a:r>
            <a:r>
              <a:rPr lang="ru-RU" i="1" dirty="0" smtClean="0"/>
              <a:t>тематике исследований</a:t>
            </a:r>
            <a:r>
              <a:rPr lang="en-GB" i="1" dirty="0" smtClean="0"/>
              <a:t>, h-index </a:t>
            </a:r>
            <a:endParaRPr lang="ru-RU" i="1" dirty="0" smtClean="0"/>
          </a:p>
          <a:p>
            <a:pPr marL="0" indent="0">
              <a:buNone/>
              <a:defRPr/>
            </a:pPr>
            <a:r>
              <a:rPr lang="ru-RU" sz="2400" dirty="0"/>
              <a:t>3) Как </a:t>
            </a:r>
            <a:r>
              <a:rPr lang="ru-RU" sz="2400" dirty="0" smtClean="0"/>
              <a:t>цитируются ваши </a:t>
            </a:r>
            <a:r>
              <a:rPr lang="ru-RU" sz="2400" dirty="0"/>
              <a:t>статьи</a:t>
            </a:r>
            <a:r>
              <a:rPr lang="ru-RU" sz="2400" dirty="0" smtClean="0"/>
              <a:t>? </a:t>
            </a:r>
            <a:r>
              <a:rPr lang="ru-RU" sz="2100" i="1" dirty="0"/>
              <a:t>Кол-во ссылок, кол-во просмотров, по географическому признаку, по </a:t>
            </a:r>
            <a:r>
              <a:rPr lang="ru-RU" sz="2100" i="1" dirty="0" smtClean="0"/>
              <a:t>тематике</a:t>
            </a:r>
            <a:r>
              <a:rPr lang="en-GB" sz="2100" i="1" dirty="0" smtClean="0"/>
              <a:t>, SNIP/SJR/IPP </a:t>
            </a:r>
            <a:r>
              <a:rPr lang="ru-RU" sz="2100" i="1" dirty="0" smtClean="0"/>
              <a:t>цитирующих журналов</a:t>
            </a:r>
          </a:p>
          <a:p>
            <a:pPr marL="0" indent="0">
              <a:buNone/>
              <a:defRPr/>
            </a:pPr>
            <a:endParaRPr lang="ru-RU" sz="2100" i="1" dirty="0"/>
          </a:p>
          <a:p>
            <a:pPr marL="0" indent="0">
              <a:buNone/>
              <a:defRPr/>
            </a:pPr>
            <a:r>
              <a:rPr lang="en-GB" sz="2400" dirty="0" smtClean="0"/>
              <a:t>B. 1) </a:t>
            </a:r>
            <a:r>
              <a:rPr lang="ru-RU" sz="2400" dirty="0" smtClean="0"/>
              <a:t>Какой </a:t>
            </a:r>
            <a:r>
              <a:rPr lang="ru-RU" sz="2400" dirty="0"/>
              <a:t>вы хотите видеть вашу аудиторию через год-два? </a:t>
            </a:r>
            <a:r>
              <a:rPr lang="ru-RU" i="1" dirty="0"/>
              <a:t>По географическому признаку, по тематике исследований, на уровне читателей, авторов (авторы=читатели</a:t>
            </a:r>
            <a:r>
              <a:rPr lang="ru-RU" i="1" dirty="0" smtClean="0"/>
              <a:t>?), </a:t>
            </a:r>
            <a:r>
              <a:rPr lang="en-GB" i="1" dirty="0" smtClean="0"/>
              <a:t>h-index </a:t>
            </a:r>
            <a:endParaRPr lang="ru-RU" i="1" dirty="0" smtClean="0"/>
          </a:p>
          <a:p>
            <a:pPr marL="0" indent="0">
              <a:buNone/>
              <a:defRPr/>
            </a:pPr>
            <a:r>
              <a:rPr lang="en-GB" sz="2400" dirty="0" smtClean="0"/>
              <a:t>2) </a:t>
            </a:r>
            <a:r>
              <a:rPr lang="ru-RU" sz="2400" dirty="0" smtClean="0"/>
              <a:t>Какой вы хотите видеть вашу редколлегию через год-два? </a:t>
            </a:r>
            <a:r>
              <a:rPr lang="ru-RU" i="1" dirty="0"/>
              <a:t>По географическому признаку, по тематике </a:t>
            </a:r>
            <a:r>
              <a:rPr lang="ru-RU" i="1" dirty="0" smtClean="0"/>
              <a:t>исследований, по </a:t>
            </a:r>
            <a:r>
              <a:rPr lang="en-GB" i="1" dirty="0" smtClean="0"/>
              <a:t>h-index</a:t>
            </a:r>
            <a:r>
              <a:rPr lang="ru-RU" i="1" dirty="0" smtClean="0"/>
              <a:t> </a:t>
            </a:r>
            <a:endParaRPr lang="en-GB" i="1" dirty="0" smtClean="0"/>
          </a:p>
          <a:p>
            <a:pPr marL="0" indent="0">
              <a:buNone/>
              <a:defRPr/>
            </a:pPr>
            <a:r>
              <a:rPr lang="en-GB" sz="2400" dirty="0" smtClean="0"/>
              <a:t>3) </a:t>
            </a:r>
            <a:r>
              <a:rPr lang="ru-RU" sz="2400" dirty="0" smtClean="0"/>
              <a:t>Какой вы хотите видеть цитируемость ваших статей через год-два? </a:t>
            </a:r>
            <a:r>
              <a:rPr lang="ru-RU" sz="2100" i="1" dirty="0"/>
              <a:t>Кол-во ссылок, кол-во просмотров, по географическому признаку, по тематике</a:t>
            </a:r>
            <a:r>
              <a:rPr lang="en-GB" sz="2100" i="1" dirty="0"/>
              <a:t>, </a:t>
            </a:r>
            <a:r>
              <a:rPr lang="en-GB" sz="2100" i="1" dirty="0" smtClean="0"/>
              <a:t>SNIP/SJR/</a:t>
            </a:r>
            <a:r>
              <a:rPr lang="en-GB" sz="2100" i="1" dirty="0" err="1" smtClean="0"/>
              <a:t>CiteScore</a:t>
            </a:r>
            <a:r>
              <a:rPr lang="en-GB" sz="2100" i="1" dirty="0" smtClean="0"/>
              <a:t> </a:t>
            </a:r>
            <a:r>
              <a:rPr lang="ru-RU" sz="2100" i="1" dirty="0"/>
              <a:t>цитирующих журналов и т.п.</a:t>
            </a:r>
          </a:p>
          <a:p>
            <a:pPr marL="0" indent="0">
              <a:buNone/>
              <a:defRPr/>
            </a:pPr>
            <a:endParaRPr lang="ru-RU" i="1" dirty="0"/>
          </a:p>
          <a:p>
            <a:pPr indent="-342900">
              <a:defRPr/>
            </a:pPr>
            <a:endParaRPr lang="ru-RU" sz="2400" dirty="0"/>
          </a:p>
        </p:txBody>
      </p:sp>
    </p:spTree>
    <p:extLst>
      <p:ext uri="{BB962C8B-B14F-4D97-AF65-F5344CB8AC3E}">
        <p14:creationId xmlns="" xmlns:p14="http://schemas.microsoft.com/office/powerpoint/2010/main" val="198576511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559" y="348018"/>
            <a:ext cx="8248650" cy="685800"/>
          </a:xfrm>
        </p:spPr>
        <p:txBody>
          <a:bodyPr/>
          <a:lstStyle/>
          <a:p>
            <a:r>
              <a:rPr lang="ru-RU" sz="2000" dirty="0" smtClean="0"/>
              <a:t>Руководство по корректировке авторского профиля: </a:t>
            </a:r>
            <a:r>
              <a:rPr lang="en-US" sz="2000" dirty="0"/>
              <a:t>http://www.elsevierscience.ru/products/scopus/</a:t>
            </a:r>
            <a:r>
              <a:rPr lang="ru-RU" sz="2000" dirty="0" smtClean="0"/>
              <a:t> </a:t>
            </a:r>
            <a:endParaRPr lang="en-US" sz="2000" dirty="0"/>
          </a:p>
        </p:txBody>
      </p:sp>
      <p:sp>
        <p:nvSpPr>
          <p:cNvPr id="4" name="Slide Number Placeholder 3"/>
          <p:cNvSpPr>
            <a:spLocks noGrp="1"/>
          </p:cNvSpPr>
          <p:nvPr>
            <p:ph type="sldNum" sz="quarter" idx="12"/>
          </p:nvPr>
        </p:nvSpPr>
        <p:spPr/>
        <p:txBody>
          <a:bodyPr/>
          <a:lstStyle/>
          <a:p>
            <a:pPr>
              <a:defRPr/>
            </a:pPr>
            <a:fld id="{B475C23E-1427-4651-8D2C-9DE5C77431A0}" type="slidenum">
              <a:rPr lang="en-US" smtClean="0">
                <a:solidFill>
                  <a:srgbClr val="FFFFFF"/>
                </a:solidFill>
              </a:rPr>
              <a:pPr>
                <a:defRPr/>
              </a:pPr>
              <a:t>50</a:t>
            </a:fld>
            <a:endParaRPr lang="en-US">
              <a:solidFill>
                <a:srgbClr val="FFFFFF"/>
              </a:solidFill>
            </a:endParaRPr>
          </a:p>
        </p:txBody>
      </p:sp>
      <p:pic>
        <p:nvPicPr>
          <p:cNvPr id="6146" name="Picture 2" descr="C:\Users\yakshonakg\Desktop\10-04-2016 21-19-19.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1559" y="1066800"/>
            <a:ext cx="8248650" cy="5562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6026005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ru-RU" sz="2800" dirty="0" smtClean="0"/>
              <a:t>Есть ли единое решение для полного и корректного представления данных об ученом?</a:t>
            </a:r>
            <a:endParaRPr lang="en-US" sz="2800" dirty="0" smtClean="0"/>
          </a:p>
        </p:txBody>
      </p:sp>
    </p:spTree>
    <p:extLst>
      <p:ext uri="{BB962C8B-B14F-4D97-AF65-F5344CB8AC3E}">
        <p14:creationId xmlns="" xmlns:p14="http://schemas.microsoft.com/office/powerpoint/2010/main" val="2325604328"/>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yakshonakg\Desktop\21-06-2017 13-15-4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3400" y="1447800"/>
            <a:ext cx="8001000" cy="483140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531421" y="609600"/>
            <a:ext cx="8238319" cy="418645"/>
          </a:xfrm>
        </p:spPr>
        <p:txBody>
          <a:bodyPr/>
          <a:lstStyle/>
          <a:p>
            <a:r>
              <a:rPr lang="en-GB" dirty="0" smtClean="0"/>
              <a:t>Scopus</a:t>
            </a:r>
            <a:r>
              <a:rPr lang="en-GB" dirty="0"/>
              <a:t> </a:t>
            </a:r>
            <a:r>
              <a:rPr lang="en-GB" dirty="0" smtClean="0"/>
              <a:t>– ORCID</a:t>
            </a:r>
            <a:endParaRPr lang="en-US" dirty="0"/>
          </a:p>
        </p:txBody>
      </p:sp>
      <p:cxnSp>
        <p:nvCxnSpPr>
          <p:cNvPr id="5" name="Straight Connector 4"/>
          <p:cNvCxnSpPr/>
          <p:nvPr/>
        </p:nvCxnSpPr>
        <p:spPr>
          <a:xfrm>
            <a:off x="762000" y="3361899"/>
            <a:ext cx="1524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2857566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495881"/>
            <a:ext cx="8238319" cy="418645"/>
          </a:xfrm>
        </p:spPr>
        <p:txBody>
          <a:bodyPr/>
          <a:lstStyle/>
          <a:p>
            <a:r>
              <a:rPr lang="en-US" dirty="0" smtClean="0"/>
              <a:t>ORCID!</a:t>
            </a:r>
            <a:r>
              <a:rPr lang="ru-RU" dirty="0" smtClean="0"/>
              <a:t> (</a:t>
            </a:r>
            <a:r>
              <a:rPr lang="en-GB" dirty="0"/>
              <a:t>orcid.org</a:t>
            </a:r>
            <a:r>
              <a:rPr lang="ru-RU" dirty="0" smtClean="0"/>
              <a:t>)</a:t>
            </a:r>
            <a:endParaRPr lang="en-US" dirty="0"/>
          </a:p>
        </p:txBody>
      </p:sp>
      <p:sp>
        <p:nvSpPr>
          <p:cNvPr id="4" name="Content Placeholder 3"/>
          <p:cNvSpPr>
            <a:spLocks noGrp="1"/>
          </p:cNvSpPr>
          <p:nvPr>
            <p:ph idx="1"/>
          </p:nvPr>
        </p:nvSpPr>
        <p:spPr>
          <a:xfrm>
            <a:off x="457199" y="914526"/>
            <a:ext cx="8454789" cy="1529693"/>
          </a:xfrm>
        </p:spPr>
        <p:txBody>
          <a:bodyPr>
            <a:normAutofit/>
          </a:bodyPr>
          <a:lstStyle/>
          <a:p>
            <a:pPr marL="86868" indent="0">
              <a:buNone/>
            </a:pPr>
            <a:r>
              <a:rPr lang="en-US" sz="1800" dirty="0" smtClean="0"/>
              <a:t>ORCID</a:t>
            </a:r>
            <a:r>
              <a:rPr lang="ru-RU" sz="1800" dirty="0" smtClean="0"/>
              <a:t> (</a:t>
            </a:r>
            <a:r>
              <a:rPr lang="en-US" sz="1800" dirty="0" smtClean="0"/>
              <a:t>Original </a:t>
            </a:r>
            <a:r>
              <a:rPr lang="en-US" sz="1800" dirty="0"/>
              <a:t>Researcher Contributor </a:t>
            </a:r>
            <a:r>
              <a:rPr lang="en-US" sz="1800" dirty="0" smtClean="0"/>
              <a:t>ID</a:t>
            </a:r>
            <a:r>
              <a:rPr lang="ru-RU" sz="1800" dirty="0" smtClean="0"/>
              <a:t>)</a:t>
            </a:r>
            <a:r>
              <a:rPr lang="ru-RU" sz="1800" dirty="0"/>
              <a:t> </a:t>
            </a:r>
            <a:r>
              <a:rPr lang="ru-RU" sz="1800" dirty="0" smtClean="0"/>
              <a:t>-</a:t>
            </a:r>
            <a:r>
              <a:rPr lang="en-US" sz="1800" dirty="0" smtClean="0"/>
              <a:t> </a:t>
            </a:r>
            <a:r>
              <a:rPr lang="ru-RU" sz="1800" dirty="0" smtClean="0"/>
              <a:t>обеспечивает </a:t>
            </a:r>
            <a:r>
              <a:rPr lang="ru-RU" sz="1800" b="1" dirty="0">
                <a:solidFill>
                  <a:schemeClr val="accent1"/>
                </a:solidFill>
              </a:rPr>
              <a:t>постоянным цифровым </a:t>
            </a:r>
            <a:r>
              <a:rPr lang="ru-RU" sz="1800" b="1" dirty="0" smtClean="0">
                <a:solidFill>
                  <a:schemeClr val="accent1"/>
                </a:solidFill>
              </a:rPr>
              <a:t>идентификатором, </a:t>
            </a:r>
            <a:r>
              <a:rPr lang="ru-RU" sz="1800" dirty="0" smtClean="0"/>
              <a:t>который позволяет отличить вас как автора от других</a:t>
            </a:r>
            <a:r>
              <a:rPr lang="en-US" sz="1800" dirty="0" smtClean="0"/>
              <a:t>,</a:t>
            </a:r>
            <a:r>
              <a:rPr lang="ru-RU" sz="1800" dirty="0" smtClean="0"/>
              <a:t> аккумулируя данные об исследовательских результатах</a:t>
            </a:r>
            <a:r>
              <a:rPr lang="en-US" sz="1800" dirty="0" smtClean="0"/>
              <a:t> </a:t>
            </a:r>
            <a:r>
              <a:rPr lang="ru-RU" sz="1800" dirty="0" smtClean="0"/>
              <a:t>таких как статьи или гранты, книги т.п.</a:t>
            </a:r>
            <a:endParaRPr lang="en-US" sz="1800" dirty="0" smtClean="0"/>
          </a:p>
        </p:txBody>
      </p:sp>
      <p:pic>
        <p:nvPicPr>
          <p:cNvPr id="11" name="Picture 2"/>
          <p:cNvPicPr>
            <a:picLocks noChangeAspect="1" noChangeArrowheads="1"/>
          </p:cNvPicPr>
          <p:nvPr/>
        </p:nvPicPr>
        <p:blipFill>
          <a:blip r:embed="rId2" cstate="print"/>
          <a:srcRect/>
          <a:stretch>
            <a:fillRect/>
          </a:stretch>
        </p:blipFill>
        <p:spPr bwMode="auto">
          <a:xfrm>
            <a:off x="1282250" y="2107811"/>
            <a:ext cx="6415087" cy="4750189"/>
          </a:xfrm>
          <a:prstGeom prst="rect">
            <a:avLst/>
          </a:prstGeom>
          <a:noFill/>
          <a:ln>
            <a:noFill/>
          </a:ln>
          <a:effectLst>
            <a:prstShdw prst="shdw17" dist="17961" dir="2700000">
              <a:schemeClr val="accent1">
                <a:gamma/>
                <a:shade val="60000"/>
                <a:invGamma/>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Rectangle 11"/>
          <p:cNvSpPr/>
          <p:nvPr/>
        </p:nvSpPr>
        <p:spPr>
          <a:xfrm>
            <a:off x="6588919" y="2264038"/>
            <a:ext cx="719137" cy="360362"/>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 xmlns:p14="http://schemas.microsoft.com/office/powerpoint/2010/main" val="107231296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1" name="Picture 3"/>
          <p:cNvPicPr>
            <a:picLocks noChangeAspect="1" noChangeArrowheads="1"/>
          </p:cNvPicPr>
          <p:nvPr/>
        </p:nvPicPr>
        <p:blipFill>
          <a:blip r:embed="rId2" cstate="print"/>
          <a:srcRect/>
          <a:stretch>
            <a:fillRect/>
          </a:stretch>
        </p:blipFill>
        <p:spPr bwMode="auto">
          <a:xfrm>
            <a:off x="1090613" y="981075"/>
            <a:ext cx="7018337" cy="561975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5107" name="Title 1"/>
          <p:cNvSpPr>
            <a:spLocks noGrp="1"/>
          </p:cNvSpPr>
          <p:nvPr>
            <p:ph type="title"/>
          </p:nvPr>
        </p:nvSpPr>
        <p:spPr>
          <a:xfrm>
            <a:off x="611188" y="295275"/>
            <a:ext cx="8202612" cy="685800"/>
          </a:xfrm>
        </p:spPr>
        <p:txBody>
          <a:bodyPr/>
          <a:lstStyle/>
          <a:p>
            <a:r>
              <a:rPr lang="ru-RU" smtClean="0"/>
              <a:t>  Профиль в </a:t>
            </a:r>
            <a:r>
              <a:rPr lang="en-GB" smtClean="0"/>
              <a:t>ORCID </a:t>
            </a:r>
            <a:endParaRPr lang="en-US" smtClean="0"/>
          </a:p>
        </p:txBody>
      </p:sp>
      <p:sp>
        <p:nvSpPr>
          <p:cNvPr id="7" name="Rectangle 6"/>
          <p:cNvSpPr/>
          <p:nvPr/>
        </p:nvSpPr>
        <p:spPr>
          <a:xfrm>
            <a:off x="2916238" y="5516563"/>
            <a:ext cx="2519362" cy="360362"/>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 xmlns:p14="http://schemas.microsoft.com/office/powerpoint/2010/main" val="190313348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p:txBody>
          <a:bodyPr/>
          <a:lstStyle/>
          <a:p>
            <a:r>
              <a:rPr lang="ru-RU" smtClean="0"/>
              <a:t>Импорт публикаций из </a:t>
            </a:r>
            <a:r>
              <a:rPr lang="en-GB" smtClean="0"/>
              <a:t>Scopus</a:t>
            </a:r>
            <a:endParaRPr lang="en-US" smtClean="0"/>
          </a:p>
        </p:txBody>
      </p:sp>
      <p:pic>
        <p:nvPicPr>
          <p:cNvPr id="371715" name="Picture 3"/>
          <p:cNvPicPr>
            <a:picLocks noChangeAspect="1" noChangeArrowheads="1"/>
          </p:cNvPicPr>
          <p:nvPr/>
        </p:nvPicPr>
        <p:blipFill>
          <a:blip r:embed="rId2" cstate="print"/>
          <a:srcRect/>
          <a:stretch>
            <a:fillRect/>
          </a:stretch>
        </p:blipFill>
        <p:spPr bwMode="auto">
          <a:xfrm>
            <a:off x="1403350" y="1125538"/>
            <a:ext cx="5756275" cy="517366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Rectangle 6"/>
          <p:cNvSpPr/>
          <p:nvPr/>
        </p:nvSpPr>
        <p:spPr>
          <a:xfrm>
            <a:off x="2268538" y="5589588"/>
            <a:ext cx="1079500" cy="215900"/>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 xmlns:p14="http://schemas.microsoft.com/office/powerpoint/2010/main" val="229553835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r>
              <a:rPr lang="ru-RU" smtClean="0"/>
              <a:t>Пошаговая онлайн-форма</a:t>
            </a:r>
            <a:endParaRPr lang="en-US" smtClean="0"/>
          </a:p>
        </p:txBody>
      </p:sp>
      <p:pic>
        <p:nvPicPr>
          <p:cNvPr id="372738" name="Picture 2"/>
          <p:cNvPicPr>
            <a:picLocks noChangeAspect="1" noChangeArrowheads="1"/>
          </p:cNvPicPr>
          <p:nvPr/>
        </p:nvPicPr>
        <p:blipFill>
          <a:blip r:embed="rId2" cstate="print"/>
          <a:srcRect/>
          <a:stretch>
            <a:fillRect/>
          </a:stretch>
        </p:blipFill>
        <p:spPr bwMode="auto">
          <a:xfrm>
            <a:off x="971550" y="1733550"/>
            <a:ext cx="7199313" cy="33909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9898134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a:xfrm>
            <a:off x="695324" y="437582"/>
            <a:ext cx="8230311" cy="685800"/>
          </a:xfrm>
        </p:spPr>
        <p:txBody>
          <a:bodyPr>
            <a:noAutofit/>
          </a:bodyPr>
          <a:lstStyle/>
          <a:p>
            <a:r>
              <a:rPr lang="ru-RU" dirty="0" smtClean="0"/>
              <a:t>Финальный вид профиля для внешних пользователей</a:t>
            </a:r>
            <a:endParaRPr lang="en-US" dirty="0" smtClean="0"/>
          </a:p>
        </p:txBody>
      </p:sp>
      <p:pic>
        <p:nvPicPr>
          <p:cNvPr id="516098" name="Picture 2"/>
          <p:cNvPicPr>
            <a:picLocks noChangeAspect="1" noChangeArrowheads="1"/>
          </p:cNvPicPr>
          <p:nvPr/>
        </p:nvPicPr>
        <p:blipFill>
          <a:blip r:embed="rId2" cstate="print"/>
          <a:srcRect/>
          <a:stretch>
            <a:fillRect/>
          </a:stretch>
        </p:blipFill>
        <p:spPr bwMode="auto">
          <a:xfrm>
            <a:off x="684213" y="1125538"/>
            <a:ext cx="7900987" cy="542766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7798984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854" y="533400"/>
            <a:ext cx="5867400" cy="685800"/>
          </a:xfrm>
        </p:spPr>
        <p:txBody>
          <a:bodyPr/>
          <a:lstStyle/>
          <a:p>
            <a:r>
              <a:rPr lang="ru-RU" dirty="0" smtClean="0"/>
              <a:t>Пример</a:t>
            </a:r>
            <a:endParaRPr lang="en-US" dirty="0"/>
          </a:p>
        </p:txBody>
      </p:sp>
      <p:pic>
        <p:nvPicPr>
          <p:cNvPr id="8194" name="Picture 2" descr="C:\Users\yakshonakg\Desktop\11-04-2017 13-11-1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0" y="1439839"/>
            <a:ext cx="7377113" cy="447765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5" name="Rounded Rectangle 4"/>
          <p:cNvSpPr/>
          <p:nvPr/>
        </p:nvSpPr>
        <p:spPr>
          <a:xfrm>
            <a:off x="3352800" y="4572000"/>
            <a:ext cx="5410200" cy="1981200"/>
          </a:xfrm>
          <a:prstGeom prst="roundRect">
            <a:avLst/>
          </a:prstGeom>
          <a:solidFill>
            <a:schemeClr val="bg1"/>
          </a:solid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dirty="0" smtClean="0">
                <a:solidFill>
                  <a:srgbClr val="FF0000"/>
                </a:solidFill>
              </a:rPr>
              <a:t>В дальнейшем, автор может указывать этот номер </a:t>
            </a:r>
            <a:r>
              <a:rPr lang="en-GB" dirty="0" smtClean="0">
                <a:solidFill>
                  <a:srgbClr val="FF0000"/>
                </a:solidFill>
              </a:rPr>
              <a:t>ORCID </a:t>
            </a:r>
            <a:r>
              <a:rPr lang="ru-RU" dirty="0" smtClean="0">
                <a:solidFill>
                  <a:srgbClr val="FF0000"/>
                </a:solidFill>
              </a:rPr>
              <a:t>в своей статье (в информации об авторе) – в этом случае, статья, опубликованная в журнале индексируемом </a:t>
            </a:r>
            <a:r>
              <a:rPr lang="en-GB" dirty="0" smtClean="0">
                <a:solidFill>
                  <a:srgbClr val="FF0000"/>
                </a:solidFill>
              </a:rPr>
              <a:t>Scopus</a:t>
            </a:r>
            <a:r>
              <a:rPr lang="ru-RU" dirty="0" smtClean="0">
                <a:solidFill>
                  <a:srgbClr val="FF0000"/>
                </a:solidFill>
              </a:rPr>
              <a:t>, будет привязана именно к профилю автора, который связан с указанным </a:t>
            </a:r>
            <a:r>
              <a:rPr lang="en-GB" dirty="0" smtClean="0">
                <a:solidFill>
                  <a:srgbClr val="FF0000"/>
                </a:solidFill>
              </a:rPr>
              <a:t>ORCID</a:t>
            </a:r>
            <a:endParaRPr lang="en-US" dirty="0">
              <a:solidFill>
                <a:srgbClr val="FF0000"/>
              </a:solidFill>
            </a:endParaRPr>
          </a:p>
        </p:txBody>
      </p:sp>
      <p:cxnSp>
        <p:nvCxnSpPr>
          <p:cNvPr id="7" name="Straight Connector 6"/>
          <p:cNvCxnSpPr/>
          <p:nvPr/>
        </p:nvCxnSpPr>
        <p:spPr>
          <a:xfrm>
            <a:off x="685800" y="3200400"/>
            <a:ext cx="160020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72615044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2400" y="2743200"/>
            <a:ext cx="7086600" cy="1504604"/>
          </a:xfrm>
        </p:spPr>
        <p:txBody>
          <a:bodyPr/>
          <a:lstStyle/>
          <a:p>
            <a:r>
              <a:rPr lang="ru-RU" sz="3200" dirty="0" smtClean="0"/>
              <a:t>Профиль организации и его корректировка</a:t>
            </a:r>
            <a:endParaRPr lang="en-US" sz="3200" dirty="0"/>
          </a:p>
        </p:txBody>
      </p:sp>
    </p:spTree>
    <p:extLst>
      <p:ext uri="{BB962C8B-B14F-4D97-AF65-F5344CB8AC3E}">
        <p14:creationId xmlns="" xmlns:p14="http://schemas.microsoft.com/office/powerpoint/2010/main" val="74751503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457200"/>
            <a:ext cx="8229600" cy="562074"/>
          </a:xfrm>
        </p:spPr>
        <p:txBody>
          <a:bodyPr>
            <a:normAutofit/>
          </a:bodyPr>
          <a:lstStyle/>
          <a:p>
            <a:r>
              <a:rPr lang="ru-RU" dirty="0" smtClean="0"/>
              <a:t>Результат</a:t>
            </a:r>
            <a:endParaRPr lang="en-US" dirty="0"/>
          </a:p>
        </p:txBody>
      </p:sp>
      <p:sp>
        <p:nvSpPr>
          <p:cNvPr id="2" name="Content Placeholder 1"/>
          <p:cNvSpPr>
            <a:spLocks noGrp="1"/>
          </p:cNvSpPr>
          <p:nvPr>
            <p:ph idx="1"/>
          </p:nvPr>
        </p:nvSpPr>
        <p:spPr>
          <a:xfrm>
            <a:off x="457200" y="1828800"/>
            <a:ext cx="8229600" cy="4525963"/>
          </a:xfrm>
        </p:spPr>
        <p:txBody>
          <a:bodyPr>
            <a:normAutofit/>
          </a:bodyPr>
          <a:lstStyle/>
          <a:p>
            <a:pPr marL="86868" indent="0">
              <a:buNone/>
            </a:pPr>
            <a:r>
              <a:rPr lang="ru-RU" dirty="0" smtClean="0"/>
              <a:t>Ответы на эти вопросы помогут вам определиться с:</a:t>
            </a:r>
          </a:p>
          <a:p>
            <a:pPr>
              <a:buFontTx/>
              <a:buChar char="-"/>
            </a:pPr>
            <a:r>
              <a:rPr lang="ru-RU" dirty="0" smtClean="0"/>
              <a:t>Географией</a:t>
            </a:r>
          </a:p>
          <a:p>
            <a:pPr>
              <a:buFontTx/>
              <a:buChar char="-"/>
            </a:pPr>
            <a:r>
              <a:rPr lang="ru-RU" dirty="0" smtClean="0"/>
              <a:t>Тематикой</a:t>
            </a:r>
          </a:p>
          <a:p>
            <a:pPr>
              <a:buFontTx/>
              <a:buChar char="-"/>
            </a:pPr>
            <a:r>
              <a:rPr lang="ru-RU" dirty="0" smtClean="0"/>
              <a:t>Уровнем</a:t>
            </a:r>
          </a:p>
          <a:p>
            <a:pPr marL="86868" indent="0">
              <a:buNone/>
            </a:pPr>
            <a:endParaRPr lang="ru-RU" dirty="0"/>
          </a:p>
          <a:p>
            <a:pPr marL="86868" indent="0">
              <a:buNone/>
            </a:pPr>
            <a:r>
              <a:rPr lang="ru-RU" dirty="0"/>
              <a:t>с</a:t>
            </a:r>
            <a:r>
              <a:rPr lang="ru-RU" dirty="0" smtClean="0"/>
              <a:t> базами/индексами, в  которые вы хотите попасть, в которые реально попасть и которые помогут вам в планировании дальнейшего развития вашего журнала</a:t>
            </a:r>
            <a:endParaRPr lang="en-US" dirty="0"/>
          </a:p>
        </p:txBody>
      </p:sp>
    </p:spTree>
    <p:extLst>
      <p:ext uri="{BB962C8B-B14F-4D97-AF65-F5344CB8AC3E}">
        <p14:creationId xmlns="" xmlns:p14="http://schemas.microsoft.com/office/powerpoint/2010/main" val="216714908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430422" y="1066800"/>
            <a:ext cx="8370628" cy="4062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0" hangingPunct="0"/>
            <a:r>
              <a:rPr lang="ru-RU" dirty="0"/>
              <a:t>База из 8 млн </a:t>
            </a:r>
            <a:r>
              <a:rPr lang="ru-RU" u="sng" dirty="0"/>
              <a:t>автоматически</a:t>
            </a:r>
            <a:r>
              <a:rPr lang="ru-RU" dirty="0"/>
              <a:t> созданных профилей организаций с использованием сложных алгоритмов для идентификации названия </a:t>
            </a:r>
            <a:r>
              <a:rPr lang="ru-RU" dirty="0" smtClean="0"/>
              <a:t>организации</a:t>
            </a:r>
            <a:r>
              <a:rPr lang="en-GB" dirty="0" smtClean="0"/>
              <a:t> </a:t>
            </a:r>
            <a:r>
              <a:rPr lang="ru-RU" dirty="0" smtClean="0"/>
              <a:t>и создания профилей на основе сопоставления различных параметров</a:t>
            </a:r>
            <a:endParaRPr lang="en-GB" dirty="0"/>
          </a:p>
          <a:p>
            <a:pPr eaLnBrk="0" hangingPunct="0"/>
            <a:endParaRPr lang="ru-RU" dirty="0"/>
          </a:p>
          <a:p>
            <a:pPr eaLnBrk="0" hangingPunct="0"/>
            <a:r>
              <a:rPr lang="en-GB" dirty="0"/>
              <a:t>Scopus </a:t>
            </a:r>
            <a:r>
              <a:rPr lang="ru-RU" dirty="0"/>
              <a:t>позволяет найти все публикации одной организации за несколько</a:t>
            </a:r>
            <a:r>
              <a:rPr lang="en-GB" dirty="0"/>
              <a:t> </a:t>
            </a:r>
            <a:r>
              <a:rPr lang="ru-RU" dirty="0"/>
              <a:t>минут по </a:t>
            </a:r>
            <a:r>
              <a:rPr lang="ru-RU" dirty="0" smtClean="0"/>
              <a:t>поисковому запросу</a:t>
            </a:r>
            <a:endParaRPr lang="ru-RU" dirty="0"/>
          </a:p>
          <a:p>
            <a:pPr eaLnBrk="0" hangingPunct="0"/>
            <a:endParaRPr lang="ru-RU" dirty="0"/>
          </a:p>
          <a:p>
            <a:pPr eaLnBrk="0" hangingPunct="0"/>
            <a:endParaRPr lang="ru-RU" dirty="0" smtClean="0"/>
          </a:p>
          <a:p>
            <a:pPr eaLnBrk="0" hangingPunct="0"/>
            <a:r>
              <a:rPr lang="ru-RU" sz="2000" b="1" dirty="0">
                <a:solidFill>
                  <a:schemeClr val="accent1"/>
                </a:solidFill>
                <a:cs typeface="Arial" pitchFamily="34" charset="0"/>
              </a:rPr>
              <a:t>Если в </a:t>
            </a:r>
            <a:r>
              <a:rPr lang="ru-RU" sz="2000" b="1" u="sng" dirty="0">
                <a:solidFill>
                  <a:schemeClr val="accent1"/>
                </a:solidFill>
                <a:cs typeface="Arial" pitchFamily="34" charset="0"/>
              </a:rPr>
              <a:t>статье указана организация</a:t>
            </a:r>
            <a:r>
              <a:rPr lang="ru-RU" sz="2000" b="1" dirty="0">
                <a:solidFill>
                  <a:schemeClr val="accent1"/>
                </a:solidFill>
                <a:cs typeface="Arial" pitchFamily="34" charset="0"/>
              </a:rPr>
              <a:t>, то </a:t>
            </a:r>
            <a:r>
              <a:rPr lang="ru-RU" sz="2000" b="1" u="sng" dirty="0" smtClean="0">
                <a:solidFill>
                  <a:schemeClr val="accent1"/>
                </a:solidFill>
                <a:cs typeface="Arial" pitchFamily="34" charset="0"/>
              </a:rPr>
              <a:t>статья </a:t>
            </a:r>
            <a:r>
              <a:rPr lang="ru-RU" sz="2000" b="1" u="sng" dirty="0">
                <a:solidFill>
                  <a:schemeClr val="accent1"/>
                </a:solidFill>
                <a:cs typeface="Arial" pitchFamily="34" charset="0"/>
              </a:rPr>
              <a:t>попадет в профиль организации</a:t>
            </a:r>
            <a:endParaRPr lang="en-GB" sz="2000" b="1" u="sng" dirty="0">
              <a:solidFill>
                <a:schemeClr val="accent1"/>
              </a:solidFill>
              <a:cs typeface="Arial" pitchFamily="34" charset="0"/>
            </a:endParaRPr>
          </a:p>
          <a:p>
            <a:pPr eaLnBrk="0" hangingPunct="0"/>
            <a:endParaRPr lang="en-GB" dirty="0"/>
          </a:p>
          <a:p>
            <a:pPr lvl="1" eaLnBrk="0" hangingPunct="0"/>
            <a:endParaRPr lang="en-GB" dirty="0"/>
          </a:p>
          <a:p>
            <a:pPr eaLnBrk="0" hangingPunct="0"/>
            <a:endParaRPr lang="en-GB" sz="2000" dirty="0"/>
          </a:p>
        </p:txBody>
      </p:sp>
      <p:sp>
        <p:nvSpPr>
          <p:cNvPr id="166915" name="Rectangle 3"/>
          <p:cNvSpPr>
            <a:spLocks noChangeArrowheads="1"/>
          </p:cNvSpPr>
          <p:nvPr/>
        </p:nvSpPr>
        <p:spPr bwMode="auto">
          <a:xfrm>
            <a:off x="420414" y="351272"/>
            <a:ext cx="81359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ru-RU" sz="2800" b="1" dirty="0">
                <a:solidFill>
                  <a:schemeClr val="accent1"/>
                </a:solidFill>
                <a:cs typeface="Arial" pitchFamily="34" charset="0"/>
              </a:rPr>
              <a:t>Профили организаций (</a:t>
            </a:r>
            <a:r>
              <a:rPr lang="en-GB" sz="2800" b="1" dirty="0">
                <a:solidFill>
                  <a:schemeClr val="accent1"/>
                </a:solidFill>
                <a:cs typeface="Arial" pitchFamily="34" charset="0"/>
              </a:rPr>
              <a:t>Affiliation Identifier</a:t>
            </a:r>
            <a:r>
              <a:rPr lang="ru-RU" sz="2800" b="1" dirty="0">
                <a:solidFill>
                  <a:schemeClr val="accent1"/>
                </a:solidFill>
                <a:cs typeface="Arial" pitchFamily="34" charset="0"/>
              </a:rPr>
              <a:t>)</a:t>
            </a:r>
          </a:p>
        </p:txBody>
      </p:sp>
      <p:pic>
        <p:nvPicPr>
          <p:cNvPr id="17920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23044" y="4623867"/>
            <a:ext cx="4130675" cy="221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3220740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yakshonakg\Desktop\15-10-2017 23-04-0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3126" y="1189931"/>
            <a:ext cx="5514975" cy="320992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554831" y="228600"/>
            <a:ext cx="5867400" cy="685800"/>
          </a:xfrm>
        </p:spPr>
        <p:txBody>
          <a:bodyPr/>
          <a:lstStyle/>
          <a:p>
            <a:r>
              <a:rPr lang="ru-RU" dirty="0" smtClean="0"/>
              <a:t>Поиск профиля организации</a:t>
            </a:r>
            <a:endParaRPr lang="en-US" dirty="0"/>
          </a:p>
        </p:txBody>
      </p:sp>
      <p:sp>
        <p:nvSpPr>
          <p:cNvPr id="6" name="Rectangle 5"/>
          <p:cNvSpPr/>
          <p:nvPr/>
        </p:nvSpPr>
        <p:spPr>
          <a:xfrm>
            <a:off x="2010770" y="2238141"/>
            <a:ext cx="961030" cy="293853"/>
          </a:xfrm>
          <a:prstGeom prst="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7170" name="Picture 2" descr="C:\Users\yakshonakg\Desktop\15-10-2017 23-02-5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0" y="2794894"/>
            <a:ext cx="5820202" cy="394841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1358884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5867400" cy="685800"/>
          </a:xfrm>
        </p:spPr>
        <p:txBody>
          <a:bodyPr/>
          <a:lstStyle/>
          <a:p>
            <a:r>
              <a:rPr lang="ru-RU" dirty="0" smtClean="0"/>
              <a:t>Профиль организации в</a:t>
            </a:r>
            <a:r>
              <a:rPr lang="en-GB" dirty="0"/>
              <a:t> </a:t>
            </a:r>
            <a:r>
              <a:rPr lang="en-GB" dirty="0" smtClean="0"/>
              <a:t>Scopus</a:t>
            </a:r>
            <a:endParaRPr lang="en-US" dirty="0"/>
          </a:p>
        </p:txBody>
      </p:sp>
      <p:pic>
        <p:nvPicPr>
          <p:cNvPr id="6146" name="Picture 2" descr="C:\Users\yakshonakg\Desktop\15-10-2017 23-00-2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14400" y="1169462"/>
            <a:ext cx="7486650" cy="528107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cxnSp>
        <p:nvCxnSpPr>
          <p:cNvPr id="6" name="Straight Connector 5"/>
          <p:cNvCxnSpPr/>
          <p:nvPr/>
        </p:nvCxnSpPr>
        <p:spPr>
          <a:xfrm>
            <a:off x="6477000" y="2743200"/>
            <a:ext cx="533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Rounded Rectangle 2"/>
          <p:cNvSpPr/>
          <p:nvPr/>
        </p:nvSpPr>
        <p:spPr>
          <a:xfrm>
            <a:off x="1066800" y="3505200"/>
            <a:ext cx="4876800" cy="304800"/>
          </a:xfrm>
          <a:prstGeom prst="round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01884327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769" y="609600"/>
            <a:ext cx="8120062" cy="838200"/>
          </a:xfrm>
        </p:spPr>
        <p:txBody>
          <a:bodyPr/>
          <a:lstStyle/>
          <a:p>
            <a:r>
              <a:rPr lang="ru-RU" sz="2000" dirty="0" smtClean="0"/>
              <a:t>Цитируемость работ организации: </a:t>
            </a:r>
            <a:br>
              <a:rPr lang="ru-RU" sz="2000" dirty="0" smtClean="0"/>
            </a:br>
            <a:r>
              <a:rPr lang="ru-RU" sz="1600" dirty="0" smtClean="0"/>
              <a:t>- выберите временной промежуток (не более 2000 записей)</a:t>
            </a:r>
            <a:br>
              <a:rPr lang="ru-RU" sz="1600" dirty="0" smtClean="0"/>
            </a:br>
            <a:r>
              <a:rPr lang="ru-RU" sz="1600" dirty="0" smtClean="0"/>
              <a:t>- отметьте статьи (Все)</a:t>
            </a:r>
            <a:br>
              <a:rPr lang="ru-RU" sz="1600" dirty="0" smtClean="0"/>
            </a:br>
            <a:r>
              <a:rPr lang="ru-RU" sz="1600" dirty="0" smtClean="0"/>
              <a:t>- нажмите на опцию Просмотреть обзор цитирования (</a:t>
            </a:r>
            <a:r>
              <a:rPr lang="en-GB" sz="1600" dirty="0" smtClean="0"/>
              <a:t>View citation overview)</a:t>
            </a:r>
            <a:endParaRPr lang="en-US" sz="1600" dirty="0"/>
          </a:p>
        </p:txBody>
      </p:sp>
      <p:pic>
        <p:nvPicPr>
          <p:cNvPr id="8194" name="Picture 2" descr="C:\Users\yakshonakg\Desktop\15-10-2017 23-06-4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19150" y="1709382"/>
            <a:ext cx="7505700" cy="485775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819150" y="4267200"/>
            <a:ext cx="1924050" cy="2299932"/>
          </a:xfrm>
          <a:prstGeom prst="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45472705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yakshonakg\Desktop\15-10-2017 23-08-3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50284" y="1226339"/>
            <a:ext cx="7248526" cy="53833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273523" y="381000"/>
            <a:ext cx="8839200" cy="685800"/>
          </a:xfrm>
        </p:spPr>
        <p:txBody>
          <a:bodyPr/>
          <a:lstStyle/>
          <a:p>
            <a:r>
              <a:rPr lang="ru-RU" dirty="0" smtClean="0"/>
              <a:t>Результаты обзора цитирования: напр. ответ на вопрос по числу цитирований за 5 лет без </a:t>
            </a:r>
            <a:r>
              <a:rPr lang="ru-RU" dirty="0" err="1" smtClean="0"/>
              <a:t>самоцитирования</a:t>
            </a:r>
            <a:endParaRPr lang="en-US" dirty="0"/>
          </a:p>
        </p:txBody>
      </p:sp>
      <p:sp>
        <p:nvSpPr>
          <p:cNvPr id="3" name="Rounded Rectangle 2"/>
          <p:cNvSpPr/>
          <p:nvPr/>
        </p:nvSpPr>
        <p:spPr>
          <a:xfrm>
            <a:off x="3310718" y="2743200"/>
            <a:ext cx="2023282" cy="381000"/>
          </a:xfrm>
          <a:prstGeom prst="round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5" name="Rounded Rectangle 4"/>
          <p:cNvSpPr/>
          <p:nvPr/>
        </p:nvSpPr>
        <p:spPr>
          <a:xfrm>
            <a:off x="4474547" y="5105400"/>
            <a:ext cx="3395662" cy="457200"/>
          </a:xfrm>
          <a:prstGeom prst="round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6" name="Rounded Rectangle 5"/>
          <p:cNvSpPr/>
          <p:nvPr/>
        </p:nvSpPr>
        <p:spPr>
          <a:xfrm>
            <a:off x="5486400" y="2300216"/>
            <a:ext cx="2383809" cy="381000"/>
          </a:xfrm>
          <a:prstGeom prst="round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82499311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756" y="381000"/>
            <a:ext cx="8153400" cy="685800"/>
          </a:xfrm>
        </p:spPr>
        <p:txBody>
          <a:bodyPr/>
          <a:lstStyle/>
          <a:p>
            <a:r>
              <a:rPr lang="ru-RU" dirty="0" smtClean="0"/>
              <a:t>Обзор цитирующих работ университета...</a:t>
            </a:r>
            <a:endParaRPr lang="en-US" dirty="0"/>
          </a:p>
        </p:txBody>
      </p:sp>
      <p:pic>
        <p:nvPicPr>
          <p:cNvPr id="10243" name="Picture 3" descr="C:\Users\yakshonakg\Desktop\15-10-2017 23-13-2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71513" y="1143000"/>
            <a:ext cx="7481887" cy="549037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551048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444" y="381000"/>
            <a:ext cx="8077200" cy="685800"/>
          </a:xfrm>
        </p:spPr>
        <p:txBody>
          <a:bodyPr/>
          <a:lstStyle/>
          <a:p>
            <a:r>
              <a:rPr lang="ru-RU" dirty="0" smtClean="0"/>
              <a:t>…</a:t>
            </a:r>
            <a:r>
              <a:rPr lang="ru-RU" dirty="0"/>
              <a:t>список потенциальных источников для своих </a:t>
            </a:r>
            <a:r>
              <a:rPr lang="ru-RU" dirty="0" smtClean="0"/>
              <a:t>публикаций … потенциал для сотрудничества</a:t>
            </a:r>
            <a:endParaRPr lang="en-US" dirty="0"/>
          </a:p>
        </p:txBody>
      </p:sp>
      <p:pic>
        <p:nvPicPr>
          <p:cNvPr id="11266" name="Picture 2" descr="C:\Users\yakshonakg\Desktop\15-10-2017 23-17-1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14400" y="1219200"/>
            <a:ext cx="7253288" cy="532262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cxnSp>
        <p:nvCxnSpPr>
          <p:cNvPr id="6" name="Straight Connector 5"/>
          <p:cNvCxnSpPr/>
          <p:nvPr/>
        </p:nvCxnSpPr>
        <p:spPr>
          <a:xfrm>
            <a:off x="1066800" y="388051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066800" y="4495800"/>
            <a:ext cx="4953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7380393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685800"/>
          </a:xfrm>
        </p:spPr>
        <p:txBody>
          <a:bodyPr/>
          <a:lstStyle/>
          <a:p>
            <a:r>
              <a:rPr lang="ru-RU" dirty="0" smtClean="0"/>
              <a:t>Корректировка профиля организации</a:t>
            </a:r>
            <a:endParaRPr lang="en-US" dirty="0"/>
          </a:p>
        </p:txBody>
      </p:sp>
      <p:sp>
        <p:nvSpPr>
          <p:cNvPr id="3" name="Content Placeholder 2"/>
          <p:cNvSpPr>
            <a:spLocks noGrp="1"/>
          </p:cNvSpPr>
          <p:nvPr>
            <p:ph idx="1"/>
          </p:nvPr>
        </p:nvSpPr>
        <p:spPr>
          <a:xfrm>
            <a:off x="447675" y="838200"/>
            <a:ext cx="8229600" cy="1295400"/>
          </a:xfrm>
        </p:spPr>
        <p:txBody>
          <a:bodyPr>
            <a:normAutofit lnSpcReduction="10000"/>
          </a:bodyPr>
          <a:lstStyle/>
          <a:p>
            <a:pPr marL="86868" indent="0">
              <a:buNone/>
            </a:pPr>
            <a:r>
              <a:rPr lang="ru-RU" dirty="0" smtClean="0"/>
              <a:t>Мы хотим помочь вам сделать ваш профиль в </a:t>
            </a:r>
            <a:r>
              <a:rPr lang="en-GB" dirty="0" smtClean="0"/>
              <a:t>Scopus </a:t>
            </a:r>
            <a:r>
              <a:rPr lang="ru-RU" dirty="0" smtClean="0"/>
              <a:t>полным и корректным!</a:t>
            </a:r>
          </a:p>
          <a:p>
            <a:pPr marL="86868" indent="0">
              <a:buNone/>
            </a:pPr>
            <a:r>
              <a:rPr lang="ru-RU" dirty="0" smtClean="0"/>
              <a:t>Все, что вам надо – подготовить варианты названия вашей организации, которые использовались вашими авторами в </a:t>
            </a:r>
            <a:r>
              <a:rPr lang="en-GB" dirty="0" smtClean="0"/>
              <a:t>Scopus.</a:t>
            </a:r>
            <a:endParaRPr lang="en-US" dirty="0"/>
          </a:p>
        </p:txBody>
      </p:sp>
      <p:pic>
        <p:nvPicPr>
          <p:cNvPr id="10242" name="Picture 2" descr="C:\Users\yakshonakg\Desktop\18-10-2017 23-15-1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38200" y="2286612"/>
            <a:ext cx="7467600" cy="456683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3036041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Продолжение</a:t>
            </a:r>
            <a:endParaRPr lang="en-US" dirty="0"/>
          </a:p>
        </p:txBody>
      </p:sp>
      <p:pic>
        <p:nvPicPr>
          <p:cNvPr id="11266" name="Picture 2" descr="C:\Users\yakshonakg\Desktop\18-10-2017 23-20-4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5690" y="990600"/>
            <a:ext cx="5824110" cy="3385224"/>
          </a:xfrm>
          <a:prstGeom prst="rect">
            <a:avLst/>
          </a:prstGeom>
          <a:noFill/>
          <a:extLst>
            <a:ext uri="{909E8E84-426E-40DD-AFC4-6F175D3DCCD1}">
              <a14:hiddenFill xmlns="" xmlns:a14="http://schemas.microsoft.com/office/drawing/2010/main">
                <a:solidFill>
                  <a:srgbClr val="FFFFFF"/>
                </a:solidFill>
              </a14:hiddenFill>
            </a:ext>
          </a:extLst>
        </p:spPr>
      </p:pic>
      <p:pic>
        <p:nvPicPr>
          <p:cNvPr id="11267" name="Picture 3" descr="C:\Users\yakshonakg\Desktop\18-10-2017 23-23-44.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400" y="4258827"/>
            <a:ext cx="7501365" cy="247723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9224232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Продолжение</a:t>
            </a:r>
            <a:endParaRPr lang="en-US" dirty="0"/>
          </a:p>
        </p:txBody>
      </p:sp>
      <p:pic>
        <p:nvPicPr>
          <p:cNvPr id="12290" name="Picture 2" descr="C:\Users\yakshonakg\Desktop\18-10-2017 23-25-2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0" y="762000"/>
            <a:ext cx="6834188" cy="2407098"/>
          </a:xfrm>
          <a:prstGeom prst="rect">
            <a:avLst/>
          </a:prstGeom>
          <a:noFill/>
          <a:extLst>
            <a:ext uri="{909E8E84-426E-40DD-AFC4-6F175D3DCCD1}">
              <a14:hiddenFill xmlns="" xmlns:a14="http://schemas.microsoft.com/office/drawing/2010/main">
                <a:solidFill>
                  <a:srgbClr val="FFFFFF"/>
                </a:solidFill>
              </a14:hiddenFill>
            </a:ext>
          </a:extLst>
        </p:spPr>
      </p:pic>
      <p:pic>
        <p:nvPicPr>
          <p:cNvPr id="12291" name="Picture 3" descr="C:\Users\yakshonakg\Desktop\18-10-2017 23-28-2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67000" y="3333886"/>
            <a:ext cx="5715000" cy="32783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2104910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9600"/>
            <a:ext cx="8337115" cy="593559"/>
          </a:xfrm>
        </p:spPr>
        <p:txBody>
          <a:bodyPr>
            <a:normAutofit fontScale="90000"/>
          </a:bodyPr>
          <a:lstStyle/>
          <a:p>
            <a:r>
              <a:rPr lang="ru-RU" dirty="0" smtClean="0"/>
              <a:t>Журнал может подать заявку на его добавление в </a:t>
            </a:r>
            <a:r>
              <a:rPr lang="en-GB" dirty="0" smtClean="0"/>
              <a:t>Scopus. CSAB </a:t>
            </a:r>
            <a:r>
              <a:rPr lang="ru-RU" dirty="0" smtClean="0"/>
              <a:t>рассматривает заявку, оценивает журнал и выносит решение</a:t>
            </a:r>
            <a:endParaRPr lang="en-US" dirty="0"/>
          </a:p>
        </p:txBody>
      </p:sp>
      <p:sp>
        <p:nvSpPr>
          <p:cNvPr id="13" name="TextBox 17"/>
          <p:cNvSpPr txBox="1">
            <a:spLocks noChangeArrowheads="1"/>
          </p:cNvSpPr>
          <p:nvPr/>
        </p:nvSpPr>
        <p:spPr bwMode="auto">
          <a:xfrm>
            <a:off x="5227782" y="1558997"/>
            <a:ext cx="3048000" cy="2308324"/>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ru-RU" sz="1600" dirty="0" smtClean="0">
                <a:latin typeface="Arial" panose="020B0604020202020204" pitchFamily="34" charset="0"/>
                <a:cs typeface="Arial" panose="020B0604020202020204" pitchFamily="34" charset="0"/>
              </a:rPr>
              <a:t>Издания отбираются независимым </a:t>
            </a:r>
            <a:r>
              <a:rPr lang="en-GB" sz="1600" dirty="0" smtClean="0">
                <a:latin typeface="Arial" panose="020B0604020202020204" pitchFamily="34" charset="0"/>
                <a:cs typeface="Arial" panose="020B0604020202020204" pitchFamily="34" charset="0"/>
              </a:rPr>
              <a:t>Content </a:t>
            </a:r>
            <a:r>
              <a:rPr lang="en-GB" sz="1600" dirty="0">
                <a:latin typeface="Arial" panose="020B0604020202020204" pitchFamily="34" charset="0"/>
                <a:cs typeface="Arial" panose="020B0604020202020204" pitchFamily="34" charset="0"/>
              </a:rPr>
              <a:t>Selection &amp; Advisory Board (CSAB</a:t>
            </a:r>
            <a:r>
              <a:rPr lang="en-GB" sz="1600" dirty="0" smtClean="0">
                <a:latin typeface="Arial" panose="020B0604020202020204" pitchFamily="34" charset="0"/>
                <a:cs typeface="Arial" panose="020B0604020202020204" pitchFamily="34" charset="0"/>
              </a:rPr>
              <a:t>)</a:t>
            </a:r>
            <a:endParaRPr lang="ru-RU"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600" dirty="0" smtClean="0">
                <a:latin typeface="Arial" panose="020B0604020202020204" pitchFamily="34" charset="0"/>
                <a:cs typeface="Arial" panose="020B0604020202020204" pitchFamily="34" charset="0"/>
              </a:rPr>
              <a:t>В основе</a:t>
            </a:r>
            <a:r>
              <a:rPr lang="en-GB" sz="1600" dirty="0" smtClean="0">
                <a:latin typeface="Arial" panose="020B0604020202020204" pitchFamily="34" charset="0"/>
                <a:cs typeface="Arial" panose="020B0604020202020204" pitchFamily="34" charset="0"/>
              </a:rPr>
              <a:t> CSAB </a:t>
            </a:r>
            <a:r>
              <a:rPr lang="ru-RU" sz="1600" dirty="0" smtClean="0">
                <a:latin typeface="Arial" panose="020B0604020202020204" pitchFamily="34" charset="0"/>
                <a:cs typeface="Arial" panose="020B0604020202020204" pitchFamily="34" charset="0"/>
              </a:rPr>
              <a:t>– экспертиза в отдельной предметной области</a:t>
            </a:r>
            <a:r>
              <a:rPr lang="en-GB" sz="1600" dirty="0" smtClean="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многие члены Совета – бывшие редакторы</a:t>
            </a:r>
            <a:endParaRPr lang="en-GB" sz="1600" dirty="0" smtClean="0">
              <a:latin typeface="Arial" panose="020B0604020202020204" pitchFamily="34" charset="0"/>
              <a:cs typeface="Arial" panose="020B0604020202020204" pitchFamily="34" charset="0"/>
            </a:endParaRPr>
          </a:p>
        </p:txBody>
      </p:sp>
      <p:graphicFrame>
        <p:nvGraphicFramePr>
          <p:cNvPr id="14" name="Table 13"/>
          <p:cNvGraphicFramePr>
            <a:graphicFrameLocks noGrp="1"/>
          </p:cNvGraphicFramePr>
          <p:nvPr>
            <p:extLst>
              <p:ext uri="{D42A27DB-BD31-4B8C-83A1-F6EECF244321}">
                <p14:modId xmlns="" xmlns:p14="http://schemas.microsoft.com/office/powerpoint/2010/main" val="415233602"/>
              </p:ext>
            </p:extLst>
          </p:nvPr>
        </p:nvGraphicFramePr>
        <p:xfrm>
          <a:off x="533400" y="4724400"/>
          <a:ext cx="7010400" cy="1889760"/>
        </p:xfrm>
        <a:graphic>
          <a:graphicData uri="http://schemas.openxmlformats.org/drawingml/2006/table">
            <a:tbl>
              <a:tblPr firstRow="1" bandRow="1">
                <a:tableStyleId>{5C22544A-7EE6-4342-B048-85BDC9FD1C3A}</a:tableStyleId>
              </a:tblPr>
              <a:tblGrid>
                <a:gridCol w="7010400"/>
              </a:tblGrid>
              <a:tr h="370840">
                <a:tc>
                  <a:txBody>
                    <a:bodyPr/>
                    <a:lstStyle/>
                    <a:p>
                      <a:r>
                        <a:rPr lang="ru-RU" sz="1600" dirty="0" smtClean="0">
                          <a:latin typeface="Arial" panose="020B0604020202020204" pitchFamily="34" charset="0"/>
                          <a:cs typeface="Arial" panose="020B0604020202020204" pitchFamily="34" charset="0"/>
                        </a:rPr>
                        <a:t>Фокус на качество</a:t>
                      </a:r>
                      <a:r>
                        <a:rPr lang="ru-RU" sz="1600" baseline="0" dirty="0" smtClean="0">
                          <a:latin typeface="Arial" panose="020B0604020202020204" pitchFamily="34" charset="0"/>
                          <a:cs typeface="Arial" panose="020B0604020202020204" pitchFamily="34" charset="0"/>
                        </a:rPr>
                        <a:t> через отбор содержаниям независимым</a:t>
                      </a:r>
                      <a:r>
                        <a:rPr lang="en-US" sz="1600" baseline="0" dirty="0" smtClean="0">
                          <a:latin typeface="Arial" panose="020B0604020202020204" pitchFamily="34" charset="0"/>
                          <a:cs typeface="Arial" panose="020B0604020202020204" pitchFamily="34" charset="0"/>
                        </a:rPr>
                        <a:t> CSAB</a:t>
                      </a:r>
                      <a:r>
                        <a:rPr lang="ru-RU" sz="1600" baseline="0" dirty="0" smtClean="0">
                          <a:latin typeface="Arial" panose="020B0604020202020204" pitchFamily="34" charset="0"/>
                          <a:cs typeface="Arial" panose="020B0604020202020204" pitchFamily="34" charset="0"/>
                        </a:rPr>
                        <a:t> для:</a:t>
                      </a:r>
                      <a:endParaRPr lang="en-US" sz="1600" dirty="0">
                        <a:latin typeface="Arial" panose="020B0604020202020204" pitchFamily="34" charset="0"/>
                        <a:cs typeface="Arial" panose="020B0604020202020204" pitchFamily="34" charset="0"/>
                      </a:endParaRPr>
                    </a:p>
                  </a:txBody>
                  <a:tcPr>
                    <a:solidFill>
                      <a:schemeClr val="accent1"/>
                    </a:solidFill>
                  </a:tcPr>
                </a:tc>
              </a:tr>
              <a:tr h="370840">
                <a:tc>
                  <a:txBody>
                    <a:bodyPr/>
                    <a:lstStyle/>
                    <a:p>
                      <a:pPr marL="285750" indent="-285750">
                        <a:buFont typeface="Arial" panose="020B0604020202020204" pitchFamily="34" charset="0"/>
                        <a:buChar char="•"/>
                      </a:pPr>
                      <a:r>
                        <a:rPr lang="ru-RU" sz="1600" dirty="0" smtClean="0">
                          <a:latin typeface="Arial" panose="020B0604020202020204" pitchFamily="34" charset="0"/>
                          <a:cs typeface="Arial" panose="020B0604020202020204" pitchFamily="34" charset="0"/>
                        </a:rPr>
                        <a:t>Обеспечения</a:t>
                      </a:r>
                      <a:r>
                        <a:rPr lang="ru-RU" sz="1600" baseline="0" dirty="0" smtClean="0">
                          <a:latin typeface="Arial" panose="020B0604020202020204" pitchFamily="34" charset="0"/>
                          <a:cs typeface="Arial" panose="020B0604020202020204" pitchFamily="34" charset="0"/>
                        </a:rPr>
                        <a:t> точных и релевантных результатов поиска для пользователей </a:t>
                      </a:r>
                    </a:p>
                    <a:p>
                      <a:pPr marL="285750" indent="-285750">
                        <a:buFont typeface="Arial" panose="020B0604020202020204" pitchFamily="34" charset="0"/>
                        <a:buChar char="•"/>
                      </a:pPr>
                      <a:r>
                        <a:rPr lang="ru-RU" sz="1600" baseline="0" dirty="0" smtClean="0">
                          <a:latin typeface="Arial" panose="020B0604020202020204" pitchFamily="34" charset="0"/>
                          <a:cs typeface="Arial" panose="020B0604020202020204" pitchFamily="34" charset="0"/>
                        </a:rPr>
                        <a:t>Отсутствие некачественных данных</a:t>
                      </a:r>
                      <a:endParaRPr lang="en-US" sz="1600" baseline="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600" baseline="0" dirty="0" smtClean="0">
                          <a:latin typeface="Arial" panose="020B0604020202020204" pitchFamily="34" charset="0"/>
                          <a:cs typeface="Arial" panose="020B0604020202020204" pitchFamily="34" charset="0"/>
                        </a:rPr>
                        <a:t>Поддержка статуса авторитетной базы данных, «отражающей верные данные» и доверия пользователей</a:t>
                      </a:r>
                      <a:endParaRPr lang="en-US" sz="1600" baseline="0" dirty="0" smtClean="0">
                        <a:latin typeface="Arial" panose="020B0604020202020204" pitchFamily="34" charset="0"/>
                        <a:cs typeface="Arial" panose="020B0604020202020204" pitchFamily="34" charset="0"/>
                      </a:endParaRPr>
                    </a:p>
                  </a:txBody>
                  <a:tcPr>
                    <a:solidFill>
                      <a:schemeClr val="bg1">
                        <a:lumMod val="85000"/>
                      </a:schemeClr>
                    </a:solidFill>
                  </a:tcPr>
                </a:tc>
              </a:tr>
            </a:tbl>
          </a:graphicData>
        </a:graphic>
      </p:graphicFrame>
      <p:pic>
        <p:nvPicPr>
          <p:cNvPr id="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70006" y="1614416"/>
            <a:ext cx="4583888" cy="2455378"/>
          </a:xfrm>
          <a:prstGeom prst="rect">
            <a:avLst/>
          </a:prstGeom>
          <a:noFill/>
          <a:ln w="9525">
            <a:noFill/>
            <a:miter lim="800000"/>
            <a:headEnd/>
            <a:tailEnd/>
          </a:ln>
          <a:effectLst>
            <a:outerShdw dist="50800" dir="2700000" algn="ctr" rotWithShape="0">
              <a:schemeClr val="tx1">
                <a:lumMod val="50000"/>
                <a:lumOff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073391877"/>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Продолжение</a:t>
            </a:r>
            <a:endParaRPr lang="en-US" dirty="0"/>
          </a:p>
        </p:txBody>
      </p:sp>
      <p:pic>
        <p:nvPicPr>
          <p:cNvPr id="13314" name="Picture 2" descr="C:\Users\yakshonakg\Desktop\18-10-2017 23-30-3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762000"/>
            <a:ext cx="8329613" cy="1089188"/>
          </a:xfrm>
          <a:prstGeom prst="rect">
            <a:avLst/>
          </a:prstGeom>
          <a:noFill/>
          <a:extLst>
            <a:ext uri="{909E8E84-426E-40DD-AFC4-6F175D3DCCD1}">
              <a14:hiddenFill xmlns="" xmlns:a14="http://schemas.microsoft.com/office/drawing/2010/main">
                <a:solidFill>
                  <a:srgbClr val="FFFFFF"/>
                </a:solidFill>
              </a14:hiddenFill>
            </a:ext>
          </a:extLst>
        </p:spPr>
      </p:pic>
      <p:pic>
        <p:nvPicPr>
          <p:cNvPr id="13315" name="Picture 3" descr="C:\Users\yakshonakg\Desktop\18-10-2017 23-32-5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5390" y="1851188"/>
            <a:ext cx="7610475" cy="46958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7255709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Продолжение</a:t>
            </a:r>
            <a:endParaRPr lang="en-US" dirty="0"/>
          </a:p>
        </p:txBody>
      </p:sp>
      <p:pic>
        <p:nvPicPr>
          <p:cNvPr id="14338" name="Picture 2" descr="C:\Users\yakshonakg\Desktop\18-10-2017 23-34-3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1" y="838200"/>
            <a:ext cx="6172200" cy="4068268"/>
          </a:xfrm>
          <a:prstGeom prst="rect">
            <a:avLst/>
          </a:prstGeom>
          <a:noFill/>
          <a:extLst>
            <a:ext uri="{909E8E84-426E-40DD-AFC4-6F175D3DCCD1}">
              <a14:hiddenFill xmlns="" xmlns:a14="http://schemas.microsoft.com/office/drawing/2010/main">
                <a:solidFill>
                  <a:srgbClr val="FFFFFF"/>
                </a:solidFill>
              </a14:hiddenFill>
            </a:ext>
          </a:extLst>
        </p:spPr>
      </p:pic>
      <p:pic>
        <p:nvPicPr>
          <p:cNvPr id="14339" name="Picture 3" descr="C:\Users\yakshonakg\Desktop\18-10-2017 23-36-4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38400" y="5029200"/>
            <a:ext cx="6150462" cy="17049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195316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2400" y="2743200"/>
            <a:ext cx="7086600" cy="1504604"/>
          </a:xfrm>
        </p:spPr>
        <p:txBody>
          <a:bodyPr/>
          <a:lstStyle/>
          <a:p>
            <a:r>
              <a:rPr lang="ru-RU" sz="3200" dirty="0" smtClean="0"/>
              <a:t>Аналитические возможности </a:t>
            </a:r>
            <a:r>
              <a:rPr lang="en-GB" sz="3200" dirty="0" smtClean="0"/>
              <a:t>Scopus</a:t>
            </a:r>
            <a:endParaRPr lang="en-US" sz="3200" dirty="0"/>
          </a:p>
        </p:txBody>
      </p:sp>
    </p:spTree>
    <p:extLst>
      <p:ext uri="{BB962C8B-B14F-4D97-AF65-F5344CB8AC3E}">
        <p14:creationId xmlns="" xmlns:p14="http://schemas.microsoft.com/office/powerpoint/2010/main" val="3059542066"/>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04800" y="1271533"/>
            <a:ext cx="8636758" cy="1243067"/>
          </a:xfrm>
        </p:spPr>
        <p:txBody>
          <a:bodyPr>
            <a:normAutofit/>
          </a:bodyPr>
          <a:lstStyle/>
          <a:p>
            <a:pPr indent="-342900">
              <a:defRPr/>
            </a:pPr>
            <a:r>
              <a:rPr lang="ru-RU" sz="1800" dirty="0" smtClean="0"/>
              <a:t>Чаще всего, </a:t>
            </a:r>
            <a:r>
              <a:rPr lang="ru-RU" sz="1800" dirty="0"/>
              <a:t>и</a:t>
            </a:r>
            <a:r>
              <a:rPr lang="ru-RU" sz="1800" dirty="0" smtClean="0"/>
              <a:t>спользуются для оценки науки и дальнейшего принятия управленческих решений в области науки, подготовки плана развития/действий </a:t>
            </a:r>
          </a:p>
          <a:p>
            <a:pPr indent="-342900">
              <a:defRPr/>
            </a:pPr>
            <a:endParaRPr lang="ru-RU" sz="1800" dirty="0" smtClean="0"/>
          </a:p>
        </p:txBody>
      </p:sp>
      <p:sp>
        <p:nvSpPr>
          <p:cNvPr id="4" name="Title 1"/>
          <p:cNvSpPr>
            <a:spLocks noGrp="1"/>
          </p:cNvSpPr>
          <p:nvPr>
            <p:ph type="title"/>
          </p:nvPr>
        </p:nvSpPr>
        <p:spPr>
          <a:xfrm>
            <a:off x="292099" y="497304"/>
            <a:ext cx="8514275" cy="593559"/>
          </a:xfrm>
        </p:spPr>
        <p:txBody>
          <a:bodyPr/>
          <a:lstStyle/>
          <a:p>
            <a:r>
              <a:rPr lang="ru-RU" dirty="0" err="1" smtClean="0"/>
              <a:t>Библиометрические</a:t>
            </a:r>
            <a:r>
              <a:rPr lang="ru-RU" dirty="0" smtClean="0"/>
              <a:t> показатели</a:t>
            </a:r>
            <a:endParaRPr lang="en-US" dirty="0"/>
          </a:p>
        </p:txBody>
      </p:sp>
      <p:sp>
        <p:nvSpPr>
          <p:cNvPr id="5" name="Content Placeholder 1"/>
          <p:cNvSpPr txBox="1">
            <a:spLocks/>
          </p:cNvSpPr>
          <p:nvPr/>
        </p:nvSpPr>
        <p:spPr>
          <a:xfrm>
            <a:off x="407158" y="6427347"/>
            <a:ext cx="8534400" cy="430653"/>
          </a:xfrm>
          <a:prstGeom prst="rect">
            <a:avLst/>
          </a:prstGeom>
        </p:spPr>
        <p:txBody>
          <a:bodyPr vert="horz" lIns="91440" tIns="45720" rIns="91440" bIns="45720" rtlCol="0">
            <a:normAutofit fontScale="55000" lnSpcReduction="20000"/>
          </a:bodyPr>
          <a:lst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a:lstStyle>
          <a:p>
            <a:pPr marL="86868" indent="0">
              <a:buNone/>
            </a:pPr>
            <a:r>
              <a:rPr lang="ru-RU" sz="1200" i="1" dirty="0" smtClean="0"/>
              <a:t>Источник: </a:t>
            </a:r>
            <a:r>
              <a:rPr lang="en-US" sz="1200" i="1" dirty="0" err="1" smtClean="0"/>
              <a:t>SciVal</a:t>
            </a:r>
            <a:r>
              <a:rPr lang="en-US" sz="1200" i="1" dirty="0" smtClean="0"/>
              <a:t> Metrics Guidebook</a:t>
            </a:r>
            <a:r>
              <a:rPr lang="en-GB" sz="1200" i="1" dirty="0" smtClean="0"/>
              <a:t>, Elsevier, February 2014</a:t>
            </a:r>
            <a:r>
              <a:rPr lang="ru-RU" sz="1200" i="1" dirty="0" smtClean="0"/>
              <a:t> </a:t>
            </a:r>
          </a:p>
          <a:p>
            <a:pPr marL="86868" indent="0">
              <a:buNone/>
            </a:pPr>
            <a:r>
              <a:rPr lang="ru-RU" sz="1200" i="1" dirty="0" smtClean="0"/>
              <a:t> </a:t>
            </a:r>
            <a:r>
              <a:rPr lang="en-US" sz="1200" i="1" dirty="0">
                <a:hlinkClick r:id="rId2"/>
              </a:rPr>
              <a:t>https://www.elsevier.com/__</a:t>
            </a:r>
            <a:r>
              <a:rPr lang="en-US" sz="1200" i="1" dirty="0" smtClean="0">
                <a:hlinkClick r:id="rId2"/>
              </a:rPr>
              <a:t>data/assets/pdf_file/0020/53327/scival-metrics-guidebook-v1_01-february2014.pdf</a:t>
            </a:r>
            <a:r>
              <a:rPr lang="ru-RU" sz="1200" i="1" dirty="0" smtClean="0"/>
              <a:t> </a:t>
            </a:r>
            <a:endParaRPr lang="en-GB" sz="1200" i="1" dirty="0" smtClean="0"/>
          </a:p>
          <a:p>
            <a:pPr marL="86868" indent="0">
              <a:buFont typeface="Arial"/>
              <a:buNone/>
            </a:pPr>
            <a:r>
              <a:rPr lang="ru-RU" sz="1200" i="1" dirty="0" smtClean="0"/>
              <a:t>Авторы:  </a:t>
            </a:r>
            <a:r>
              <a:rPr lang="en-US" sz="1200" i="1" dirty="0" smtClean="0"/>
              <a:t>Dr Lisa Colledge</a:t>
            </a:r>
            <a:r>
              <a:rPr lang="en-GB" sz="1200" i="1" dirty="0" smtClean="0"/>
              <a:t>,</a:t>
            </a:r>
            <a:r>
              <a:rPr lang="en-US" sz="1200" i="1" dirty="0" smtClean="0"/>
              <a:t> Dr </a:t>
            </a:r>
            <a:r>
              <a:rPr lang="en-US" sz="1200" i="1" dirty="0" err="1" smtClean="0"/>
              <a:t>Reinder</a:t>
            </a:r>
            <a:r>
              <a:rPr lang="en-US" sz="1200" i="1" dirty="0" smtClean="0"/>
              <a:t> </a:t>
            </a:r>
            <a:r>
              <a:rPr lang="en-US" sz="1200" i="1" dirty="0" err="1" smtClean="0"/>
              <a:t>Verlinde</a:t>
            </a:r>
            <a:r>
              <a:rPr lang="ru-RU" sz="1400" dirty="0" smtClean="0"/>
              <a:t>	</a:t>
            </a:r>
          </a:p>
          <a:p>
            <a:pPr marL="86868" indent="0">
              <a:buFont typeface="Arial"/>
              <a:buNone/>
            </a:pPr>
            <a:endParaRPr lang="en-US" dirty="0"/>
          </a:p>
        </p:txBody>
      </p:sp>
      <p:sp>
        <p:nvSpPr>
          <p:cNvPr id="6" name="Содержимое 2"/>
          <p:cNvSpPr txBox="1">
            <a:spLocks/>
          </p:cNvSpPr>
          <p:nvPr/>
        </p:nvSpPr>
        <p:spPr>
          <a:xfrm>
            <a:off x="3609832" y="2209800"/>
            <a:ext cx="5534167" cy="1981200"/>
          </a:xfrm>
          <a:prstGeom prst="rect">
            <a:avLst/>
          </a:prstGeom>
        </p:spPr>
        <p:txBody>
          <a:bodyPr vert="horz" lIns="91440" tIns="45720" rIns="91440" bIns="45720" rtlCol="0">
            <a:normAutofit fontScale="92500" lnSpcReduction="20000"/>
          </a:bodyPr>
          <a:lst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a:lstStyle>
          <a:p>
            <a:pPr marL="285750" indent="-285750" fontAlgn="auto">
              <a:spcAft>
                <a:spcPts val="0"/>
              </a:spcAft>
              <a:defRPr/>
            </a:pPr>
            <a:r>
              <a:rPr lang="ru-RU" sz="1800" dirty="0" smtClean="0"/>
              <a:t>В идеале, при принятии управленческих решений в науке, необходимо опираться на «треугольник» данных: </a:t>
            </a:r>
            <a:r>
              <a:rPr lang="ru-RU" sz="1800" u="sng" dirty="0" smtClean="0"/>
              <a:t>оценку коллег (анализируемого объекта), оценку экспертов и данные из </a:t>
            </a:r>
            <a:r>
              <a:rPr lang="ru-RU" sz="1800" u="sng" dirty="0" err="1" smtClean="0"/>
              <a:t>фактологической</a:t>
            </a:r>
            <a:r>
              <a:rPr lang="ru-RU" sz="1800" u="sng" dirty="0" smtClean="0"/>
              <a:t> базы (</a:t>
            </a:r>
            <a:r>
              <a:rPr lang="ru-RU" sz="1800" u="sng" dirty="0" err="1" smtClean="0"/>
              <a:t>библиометрические</a:t>
            </a:r>
            <a:r>
              <a:rPr lang="ru-RU" sz="1800" u="sng" dirty="0" smtClean="0"/>
              <a:t> показатели)</a:t>
            </a:r>
            <a:r>
              <a:rPr lang="ru-RU" sz="1800" dirty="0" smtClean="0"/>
              <a:t>. </a:t>
            </a:r>
            <a:r>
              <a:rPr lang="ru-RU" sz="1400" i="1" dirty="0" smtClean="0"/>
              <a:t>Когда эти три вида/источника данных совпадают в оценке (или близки к совпадению) – высокая обоснованность принятого решения, когда конфликтуют – необходимо дальнейшее, более детальное изучение</a:t>
            </a:r>
            <a:r>
              <a:rPr lang="ru-RU" sz="1800" dirty="0" smtClean="0"/>
              <a:t>. </a:t>
            </a:r>
          </a:p>
        </p:txBody>
      </p:sp>
      <p:sp>
        <p:nvSpPr>
          <p:cNvPr id="7" name="Содержимое 2"/>
          <p:cNvSpPr txBox="1">
            <a:spLocks/>
          </p:cNvSpPr>
          <p:nvPr/>
        </p:nvSpPr>
        <p:spPr>
          <a:xfrm>
            <a:off x="304800" y="3988962"/>
            <a:ext cx="8636758" cy="2466069"/>
          </a:xfrm>
          <a:prstGeom prst="rect">
            <a:avLst/>
          </a:prstGeom>
        </p:spPr>
        <p:txBody>
          <a:bodyPr vert="horz" lIns="91440" tIns="45720" rIns="91440" bIns="45720" rtlCol="0">
            <a:normAutofit/>
          </a:bodyPr>
          <a:lst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a:lstStyle>
          <a:p>
            <a:pPr indent="-342900" fontAlgn="auto">
              <a:spcAft>
                <a:spcPts val="0"/>
              </a:spcAft>
              <a:defRPr/>
            </a:pPr>
            <a:r>
              <a:rPr lang="ru-RU" sz="1800" dirty="0" smtClean="0"/>
              <a:t>Для оценки рекомендуется использовать несколько </a:t>
            </a:r>
            <a:r>
              <a:rPr lang="ru-RU" sz="1800" dirty="0" err="1" smtClean="0"/>
              <a:t>наукометрических</a:t>
            </a:r>
            <a:r>
              <a:rPr lang="ru-RU" sz="1800" dirty="0" smtClean="0"/>
              <a:t> показателей: 2-3 и даже больше показателей гарантируют, что данные/выводы этого «угла треугольника» являются надежными и обоснованными</a:t>
            </a:r>
          </a:p>
          <a:p>
            <a:pPr indent="-342900" fontAlgn="auto">
              <a:spcAft>
                <a:spcPts val="0"/>
              </a:spcAft>
              <a:defRPr/>
            </a:pPr>
            <a:endParaRPr lang="ru-RU" sz="1800" dirty="0" smtClean="0"/>
          </a:p>
          <a:p>
            <a:pPr indent="-342900" fontAlgn="auto">
              <a:spcAft>
                <a:spcPts val="0"/>
              </a:spcAft>
              <a:defRPr/>
            </a:pPr>
            <a:r>
              <a:rPr lang="ru-RU" sz="1800" dirty="0" smtClean="0"/>
              <a:t>Нет каких-либо строгих правил в выборе метрик. Все зависит от поставленных вопросов. Рекомендация: выделить ключевые моменты о которых необходимо помнить и руководствоваться здравым смыслом</a:t>
            </a:r>
          </a:p>
          <a:p>
            <a:pPr indent="-342900" fontAlgn="auto">
              <a:spcAft>
                <a:spcPts val="0"/>
              </a:spcAft>
              <a:defRPr/>
            </a:pPr>
            <a:endParaRPr lang="ru-RU" dirty="0"/>
          </a:p>
        </p:txBody>
      </p:sp>
      <p:sp>
        <p:nvSpPr>
          <p:cNvPr id="2" name="Isosceles Triangle 1"/>
          <p:cNvSpPr/>
          <p:nvPr/>
        </p:nvSpPr>
        <p:spPr>
          <a:xfrm>
            <a:off x="1391217" y="2774763"/>
            <a:ext cx="722763" cy="595952"/>
          </a:xfrm>
          <a:prstGeom prst="triangle">
            <a:avLst/>
          </a:prstGeom>
          <a:solidFill>
            <a:schemeClr val="bg1"/>
          </a:solidFill>
          <a:ln w="12700">
            <a:solidFill>
              <a:srgbClr val="36363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9" name="Rectangle 8"/>
          <p:cNvSpPr/>
          <p:nvPr/>
        </p:nvSpPr>
        <p:spPr>
          <a:xfrm>
            <a:off x="990600" y="2506354"/>
            <a:ext cx="1523999" cy="265564"/>
          </a:xfrm>
          <a:prstGeom prst="rect">
            <a:avLst/>
          </a:prstGeom>
          <a:solidFill>
            <a:schemeClr val="bg1"/>
          </a:solidFill>
          <a:ln w="9525">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400" dirty="0">
                <a:solidFill>
                  <a:srgbClr val="363636"/>
                </a:solidFill>
              </a:rPr>
              <a:t>о</a:t>
            </a:r>
            <a:r>
              <a:rPr lang="ru-RU" sz="1400" dirty="0" smtClean="0">
                <a:solidFill>
                  <a:srgbClr val="363636"/>
                </a:solidFill>
              </a:rPr>
              <a:t>ценка коллег</a:t>
            </a:r>
            <a:endParaRPr lang="en-US" sz="1200" dirty="0">
              <a:solidFill>
                <a:srgbClr val="363636"/>
              </a:solidFill>
            </a:endParaRPr>
          </a:p>
        </p:txBody>
      </p:sp>
      <p:sp>
        <p:nvSpPr>
          <p:cNvPr id="10" name="Rectangle 9"/>
          <p:cNvSpPr/>
          <p:nvPr/>
        </p:nvSpPr>
        <p:spPr>
          <a:xfrm>
            <a:off x="95817" y="3199264"/>
            <a:ext cx="1295400" cy="395217"/>
          </a:xfrm>
          <a:prstGeom prst="rect">
            <a:avLst/>
          </a:prstGeom>
          <a:solidFill>
            <a:schemeClr val="bg1"/>
          </a:solidFill>
          <a:ln w="9525">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400" dirty="0">
                <a:solidFill>
                  <a:srgbClr val="363636"/>
                </a:solidFill>
              </a:rPr>
              <a:t>о</a:t>
            </a:r>
            <a:r>
              <a:rPr lang="ru-RU" sz="1400" dirty="0" smtClean="0">
                <a:solidFill>
                  <a:srgbClr val="363636"/>
                </a:solidFill>
              </a:rPr>
              <a:t>ценка экспертов</a:t>
            </a:r>
            <a:endParaRPr lang="en-US" sz="1200" dirty="0">
              <a:solidFill>
                <a:srgbClr val="363636"/>
              </a:solidFill>
            </a:endParaRPr>
          </a:p>
        </p:txBody>
      </p:sp>
      <p:sp>
        <p:nvSpPr>
          <p:cNvPr id="11" name="Rectangle 10"/>
          <p:cNvSpPr/>
          <p:nvPr/>
        </p:nvSpPr>
        <p:spPr>
          <a:xfrm>
            <a:off x="2113980" y="3124201"/>
            <a:ext cx="1295400" cy="589697"/>
          </a:xfrm>
          <a:prstGeom prst="rect">
            <a:avLst/>
          </a:prstGeom>
          <a:solidFill>
            <a:schemeClr val="bg1"/>
          </a:solidFill>
          <a:ln w="9525">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400" dirty="0" err="1" smtClean="0">
                <a:solidFill>
                  <a:srgbClr val="363636"/>
                </a:solidFill>
              </a:rPr>
              <a:t>библиометрические</a:t>
            </a:r>
            <a:r>
              <a:rPr lang="ru-RU" sz="1400" dirty="0" smtClean="0">
                <a:solidFill>
                  <a:srgbClr val="363636"/>
                </a:solidFill>
              </a:rPr>
              <a:t> показатели</a:t>
            </a:r>
            <a:endParaRPr lang="en-US" sz="1400" dirty="0">
              <a:solidFill>
                <a:srgbClr val="363636"/>
              </a:solidFill>
            </a:endParaRPr>
          </a:p>
        </p:txBody>
      </p:sp>
    </p:spTree>
    <p:extLst>
      <p:ext uri="{BB962C8B-B14F-4D97-AF65-F5344CB8AC3E}">
        <p14:creationId xmlns="" xmlns:p14="http://schemas.microsoft.com/office/powerpoint/2010/main" val="413072516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158506"/>
            <a:ext cx="8077200" cy="5043264"/>
          </a:xfrm>
        </p:spPr>
        <p:txBody>
          <a:bodyPr>
            <a:normAutofit fontScale="92500" lnSpcReduction="20000"/>
          </a:bodyPr>
          <a:lstStyle/>
          <a:p>
            <a:r>
              <a:rPr lang="ru-RU" dirty="0" smtClean="0"/>
              <a:t>Объем</a:t>
            </a:r>
          </a:p>
          <a:p>
            <a:pPr marL="86868" indent="0">
              <a:buNone/>
            </a:pPr>
            <a:r>
              <a:rPr lang="ru-RU" sz="1600" i="1" dirty="0" smtClean="0"/>
              <a:t>Важно учесть </a:t>
            </a:r>
            <a:r>
              <a:rPr lang="ru-RU" sz="1600" i="1" dirty="0"/>
              <a:t>разницу в размерах </a:t>
            </a:r>
            <a:r>
              <a:rPr lang="ru-RU" sz="1600" i="1" dirty="0" smtClean="0"/>
              <a:t>объектов. Каждая составляющая  малых объектов (например, анализ 2 статей) имеет высокий вес и влияет на показатели</a:t>
            </a:r>
          </a:p>
          <a:p>
            <a:r>
              <a:rPr lang="ru-RU" dirty="0" smtClean="0"/>
              <a:t>Дисциплина</a:t>
            </a:r>
          </a:p>
          <a:p>
            <a:endParaRPr lang="ru-RU" dirty="0"/>
          </a:p>
          <a:p>
            <a:endParaRPr lang="ru-RU" dirty="0" smtClean="0"/>
          </a:p>
          <a:p>
            <a:endParaRPr lang="ru-RU" dirty="0" smtClean="0"/>
          </a:p>
          <a:p>
            <a:r>
              <a:rPr lang="ru-RU" dirty="0" smtClean="0"/>
              <a:t>Тип публикаций</a:t>
            </a:r>
          </a:p>
          <a:p>
            <a:pPr marL="86868" indent="0">
              <a:buNone/>
            </a:pPr>
            <a:r>
              <a:rPr lang="ru-RU" sz="1600" i="1" dirty="0" smtClean="0"/>
              <a:t>Например, разные типы публикаций цитируются по разному</a:t>
            </a:r>
            <a:endParaRPr lang="ru-RU" sz="1600" i="1" dirty="0"/>
          </a:p>
          <a:p>
            <a:endParaRPr lang="ru-RU" dirty="0" smtClean="0"/>
          </a:p>
          <a:p>
            <a:r>
              <a:rPr lang="ru-RU" dirty="0" smtClean="0"/>
              <a:t>База данных</a:t>
            </a:r>
          </a:p>
          <a:p>
            <a:pPr marL="86868" indent="0">
              <a:buNone/>
            </a:pPr>
            <a:r>
              <a:rPr lang="ru-RU" sz="1600" i="1" dirty="0"/>
              <a:t>Разный охват источников</a:t>
            </a:r>
          </a:p>
          <a:p>
            <a:endParaRPr lang="ru-RU" dirty="0" smtClean="0"/>
          </a:p>
          <a:p>
            <a:r>
              <a:rPr lang="ru-RU" dirty="0" smtClean="0"/>
              <a:t>Время</a:t>
            </a:r>
          </a:p>
          <a:p>
            <a:pPr marL="86868" indent="0">
              <a:buNone/>
            </a:pPr>
            <a:r>
              <a:rPr lang="ru-RU" sz="1600" i="1" dirty="0"/>
              <a:t>Цитирование – необходимо время для его </a:t>
            </a:r>
            <a:r>
              <a:rPr lang="ru-RU" sz="1600" i="1" dirty="0" smtClean="0"/>
              <a:t>накопления</a:t>
            </a:r>
          </a:p>
          <a:p>
            <a:pPr marL="86868" indent="0">
              <a:buNone/>
            </a:pPr>
            <a:endParaRPr lang="ru-RU" sz="1600" i="1" dirty="0"/>
          </a:p>
          <a:p>
            <a:r>
              <a:rPr lang="ru-RU" dirty="0" smtClean="0"/>
              <a:t>Манипуляция</a:t>
            </a:r>
          </a:p>
          <a:p>
            <a:pPr marL="86868" indent="0">
              <a:buNone/>
            </a:pPr>
            <a:r>
              <a:rPr lang="ru-RU" sz="1600" i="1" dirty="0"/>
              <a:t>Суммирование данных подразделений, </a:t>
            </a:r>
            <a:r>
              <a:rPr lang="ru-RU" sz="1600" i="1" dirty="0" err="1"/>
              <a:t>самоцитирование</a:t>
            </a:r>
            <a:endParaRPr lang="en-US" sz="1600" i="1" dirty="0"/>
          </a:p>
        </p:txBody>
      </p:sp>
      <p:sp>
        <p:nvSpPr>
          <p:cNvPr id="3" name="Title 2"/>
          <p:cNvSpPr>
            <a:spLocks noGrp="1"/>
          </p:cNvSpPr>
          <p:nvPr>
            <p:ph type="title"/>
          </p:nvPr>
        </p:nvSpPr>
        <p:spPr>
          <a:xfrm>
            <a:off x="383275" y="457200"/>
            <a:ext cx="8229600" cy="562074"/>
          </a:xfrm>
        </p:spPr>
        <p:txBody>
          <a:bodyPr/>
          <a:lstStyle/>
          <a:p>
            <a:r>
              <a:rPr lang="ru-RU" dirty="0" smtClean="0"/>
              <a:t>Факторы, влияющие на значения</a:t>
            </a:r>
            <a:endParaRPr lang="en-US" dirty="0"/>
          </a:p>
        </p:txBody>
      </p:sp>
      <p:pic>
        <p:nvPicPr>
          <p:cNvPr id="2050" name="Picture 2" descr="C:\Users\yakshonakg\Desktop\03-06-2016 15-55-49.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50779" y="1877137"/>
            <a:ext cx="2974266" cy="1399463"/>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ontent Placeholder 1"/>
          <p:cNvSpPr txBox="1">
            <a:spLocks/>
          </p:cNvSpPr>
          <p:nvPr/>
        </p:nvSpPr>
        <p:spPr>
          <a:xfrm>
            <a:off x="381000" y="6289343"/>
            <a:ext cx="8534400" cy="430653"/>
          </a:xfrm>
          <a:prstGeom prst="rect">
            <a:avLst/>
          </a:prstGeom>
        </p:spPr>
        <p:txBody>
          <a:bodyPr vert="horz" lIns="91440" tIns="45720" rIns="91440" bIns="45720" rtlCol="0">
            <a:normAutofit fontScale="55000" lnSpcReduction="20000"/>
          </a:bodyPr>
          <a:lst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a:lstStyle>
          <a:p>
            <a:pPr marL="86868" indent="0">
              <a:buNone/>
            </a:pPr>
            <a:r>
              <a:rPr lang="ru-RU" sz="1200" i="1" dirty="0" smtClean="0"/>
              <a:t>Источник: </a:t>
            </a:r>
            <a:r>
              <a:rPr lang="en-US" sz="1200" i="1" dirty="0" err="1" smtClean="0"/>
              <a:t>SciVal</a:t>
            </a:r>
            <a:r>
              <a:rPr lang="en-US" sz="1200" i="1" dirty="0" smtClean="0"/>
              <a:t> Metrics Guidebook</a:t>
            </a:r>
            <a:r>
              <a:rPr lang="en-GB" sz="1200" i="1" dirty="0" smtClean="0"/>
              <a:t>, Elsevier, February 2014</a:t>
            </a:r>
            <a:r>
              <a:rPr lang="ru-RU" sz="1200" i="1" dirty="0" smtClean="0"/>
              <a:t> </a:t>
            </a:r>
          </a:p>
          <a:p>
            <a:pPr marL="86868" indent="0">
              <a:buNone/>
            </a:pPr>
            <a:r>
              <a:rPr lang="ru-RU" sz="1200" i="1" dirty="0" smtClean="0"/>
              <a:t> </a:t>
            </a:r>
            <a:r>
              <a:rPr lang="en-US" sz="1200" i="1" dirty="0">
                <a:hlinkClick r:id="rId3"/>
              </a:rPr>
              <a:t>https://www.elsevier.com/__</a:t>
            </a:r>
            <a:r>
              <a:rPr lang="en-US" sz="1200" i="1" dirty="0" smtClean="0">
                <a:hlinkClick r:id="rId3"/>
              </a:rPr>
              <a:t>data/assets/pdf_file/0020/53327/scival-metrics-guidebook-v1_01-february2014.pdf</a:t>
            </a:r>
            <a:r>
              <a:rPr lang="ru-RU" sz="1200" i="1" dirty="0" smtClean="0"/>
              <a:t> </a:t>
            </a:r>
            <a:endParaRPr lang="en-GB" sz="1200" i="1" dirty="0" smtClean="0"/>
          </a:p>
          <a:p>
            <a:pPr marL="86868" indent="0">
              <a:buFont typeface="Arial"/>
              <a:buNone/>
            </a:pPr>
            <a:r>
              <a:rPr lang="ru-RU" sz="1200" i="1" dirty="0" smtClean="0"/>
              <a:t>Авторы:  </a:t>
            </a:r>
            <a:r>
              <a:rPr lang="en-US" sz="1200" i="1" dirty="0" smtClean="0"/>
              <a:t>Dr Lisa Colledge</a:t>
            </a:r>
            <a:r>
              <a:rPr lang="en-GB" sz="1200" i="1" dirty="0" smtClean="0"/>
              <a:t>,</a:t>
            </a:r>
            <a:r>
              <a:rPr lang="en-US" sz="1200" i="1" dirty="0" smtClean="0"/>
              <a:t> Dr </a:t>
            </a:r>
            <a:r>
              <a:rPr lang="en-US" sz="1200" i="1" dirty="0" err="1" smtClean="0"/>
              <a:t>Reinder</a:t>
            </a:r>
            <a:r>
              <a:rPr lang="en-US" sz="1200" i="1" dirty="0" smtClean="0"/>
              <a:t> </a:t>
            </a:r>
            <a:r>
              <a:rPr lang="en-US" sz="1200" i="1" dirty="0" err="1" smtClean="0"/>
              <a:t>Verlinde</a:t>
            </a:r>
            <a:r>
              <a:rPr lang="ru-RU" sz="1400" dirty="0" smtClean="0"/>
              <a:t>	</a:t>
            </a:r>
          </a:p>
          <a:p>
            <a:pPr marL="86868" indent="0">
              <a:buFont typeface="Arial"/>
              <a:buNone/>
            </a:pPr>
            <a:endParaRPr lang="en-US" dirty="0"/>
          </a:p>
        </p:txBody>
      </p:sp>
      <p:sp>
        <p:nvSpPr>
          <p:cNvPr id="4" name="Rectangle 3"/>
          <p:cNvSpPr/>
          <p:nvPr/>
        </p:nvSpPr>
        <p:spPr>
          <a:xfrm>
            <a:off x="228600" y="2971800"/>
            <a:ext cx="6096000" cy="2362200"/>
          </a:xfrm>
          <a:prstGeom prst="rect">
            <a:avLst/>
          </a:prstGeom>
          <a:noFill/>
          <a:ln>
            <a:solidFill>
              <a:srgbClr val="00B05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5" name="Line Callout 1 4"/>
          <p:cNvSpPr/>
          <p:nvPr/>
        </p:nvSpPr>
        <p:spPr>
          <a:xfrm>
            <a:off x="7086600" y="3898710"/>
            <a:ext cx="1981200" cy="1369325"/>
          </a:xfrm>
          <a:prstGeom prst="borderCallout1">
            <a:avLst>
              <a:gd name="adj1" fmla="val 18750"/>
              <a:gd name="adj2" fmla="val -8333"/>
              <a:gd name="adj3" fmla="val -26039"/>
              <a:gd name="adj4" fmla="val -42064"/>
            </a:avLst>
          </a:prstGeom>
          <a:solidFill>
            <a:schemeClr val="bg1"/>
          </a:solidFill>
          <a:ln>
            <a:solidFill>
              <a:srgbClr val="00B05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400" dirty="0" smtClean="0">
                <a:solidFill>
                  <a:srgbClr val="00B050"/>
                </a:solidFill>
              </a:rPr>
              <a:t>Всегда уточняйте эту информацию при подготовке отчета с </a:t>
            </a:r>
            <a:r>
              <a:rPr lang="ru-RU" sz="1400" dirty="0" err="1" smtClean="0">
                <a:solidFill>
                  <a:srgbClr val="00B050"/>
                </a:solidFill>
              </a:rPr>
              <a:t>библиометрическими</a:t>
            </a:r>
            <a:r>
              <a:rPr lang="ru-RU" sz="1400" dirty="0" smtClean="0">
                <a:solidFill>
                  <a:srgbClr val="00B050"/>
                </a:solidFill>
              </a:rPr>
              <a:t> показателям</a:t>
            </a:r>
            <a:endParaRPr lang="en-US" sz="1400" dirty="0">
              <a:solidFill>
                <a:srgbClr val="00B050"/>
              </a:solidFill>
            </a:endParaRPr>
          </a:p>
        </p:txBody>
      </p:sp>
    </p:spTree>
    <p:extLst>
      <p:ext uri="{BB962C8B-B14F-4D97-AF65-F5344CB8AC3E}">
        <p14:creationId xmlns="" xmlns:p14="http://schemas.microsoft.com/office/powerpoint/2010/main" val="417293120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1221" y="533400"/>
            <a:ext cx="8983711" cy="59488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ounded Rectangle 3"/>
          <p:cNvSpPr/>
          <p:nvPr/>
        </p:nvSpPr>
        <p:spPr>
          <a:xfrm>
            <a:off x="1" y="1447800"/>
            <a:ext cx="1905000" cy="5257800"/>
          </a:xfrm>
          <a:prstGeom prst="round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5" name="Rounded Rectangle 4"/>
          <p:cNvSpPr/>
          <p:nvPr/>
        </p:nvSpPr>
        <p:spPr>
          <a:xfrm>
            <a:off x="3618363" y="1827198"/>
            <a:ext cx="4724400" cy="47244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ru-RU" sz="1400" u="sng" dirty="0"/>
              <a:t>На уровне </a:t>
            </a:r>
            <a:r>
              <a:rPr lang="ru-RU" sz="1400" u="sng" dirty="0" smtClean="0"/>
              <a:t>публикаций по заданным критериям поиска, предметной области, журналов, отдельного ученого, организации, страны</a:t>
            </a:r>
            <a:r>
              <a:rPr lang="en-GB" sz="1400" u="sng" dirty="0" smtClean="0"/>
              <a:t>*</a:t>
            </a:r>
            <a:r>
              <a:rPr lang="ru-RU" sz="1400" dirty="0" smtClean="0"/>
              <a:t>:</a:t>
            </a:r>
            <a:endParaRPr lang="en-US" sz="1400" dirty="0"/>
          </a:p>
          <a:p>
            <a:r>
              <a:rPr lang="ru-RU" sz="1200" i="1" dirty="0" smtClean="0"/>
              <a:t>- число публикаций</a:t>
            </a:r>
          </a:p>
          <a:p>
            <a:r>
              <a:rPr lang="ru-RU" sz="1200" i="1" dirty="0" smtClean="0"/>
              <a:t>- число цитирований</a:t>
            </a:r>
          </a:p>
          <a:p>
            <a:r>
              <a:rPr lang="ru-RU" sz="1200" i="1" dirty="0" smtClean="0"/>
              <a:t>- цитирование на одну статью</a:t>
            </a:r>
          </a:p>
          <a:p>
            <a:r>
              <a:rPr lang="ru-RU" sz="1200" i="1" dirty="0" smtClean="0"/>
              <a:t>- динамика цитирования </a:t>
            </a:r>
            <a:r>
              <a:rPr lang="en-GB" sz="1200" i="1" dirty="0" smtClean="0"/>
              <a:t>(View citation overview)</a:t>
            </a:r>
            <a:endParaRPr lang="ru-RU" sz="1200" i="1" dirty="0" smtClean="0"/>
          </a:p>
          <a:p>
            <a:pPr marL="171450" indent="-171450">
              <a:buFontTx/>
              <a:buChar char="-"/>
            </a:pPr>
            <a:r>
              <a:rPr lang="en-GB" sz="1200" i="1" dirty="0" smtClean="0"/>
              <a:t>c</a:t>
            </a:r>
            <a:r>
              <a:rPr lang="ru-RU" sz="1200" i="1" dirty="0" err="1" smtClean="0"/>
              <a:t>отрудничество</a:t>
            </a:r>
            <a:endParaRPr lang="en-GB" sz="1200" i="1" dirty="0" smtClean="0"/>
          </a:p>
          <a:p>
            <a:pPr marL="171450" indent="-171450">
              <a:buFontTx/>
              <a:buChar char="-"/>
            </a:pPr>
            <a:r>
              <a:rPr lang="en-GB" sz="1200" i="1" dirty="0"/>
              <a:t>h</a:t>
            </a:r>
            <a:r>
              <a:rPr lang="en-GB" sz="1200" i="1" dirty="0" smtClean="0"/>
              <a:t>-index</a:t>
            </a:r>
            <a:endParaRPr lang="ru-RU" sz="1200" i="1" dirty="0" smtClean="0"/>
          </a:p>
          <a:p>
            <a:endParaRPr lang="ru-RU" sz="1400" dirty="0" smtClean="0"/>
          </a:p>
          <a:p>
            <a:r>
              <a:rPr lang="ru-RU" sz="1400" u="sng" dirty="0" smtClean="0"/>
              <a:t>На </a:t>
            </a:r>
            <a:r>
              <a:rPr lang="ru-RU" sz="1400" u="sng" dirty="0"/>
              <a:t>уровне </a:t>
            </a:r>
            <a:r>
              <a:rPr lang="ru-RU" sz="1400" u="sng" dirty="0" smtClean="0"/>
              <a:t>журналов</a:t>
            </a:r>
            <a:r>
              <a:rPr lang="ru-RU" sz="1400" dirty="0" smtClean="0"/>
              <a:t>:</a:t>
            </a:r>
            <a:endParaRPr lang="en-GB" sz="1400" dirty="0" smtClean="0"/>
          </a:p>
          <a:p>
            <a:r>
              <a:rPr lang="ru-RU" sz="1400" i="1" dirty="0"/>
              <a:t>- </a:t>
            </a:r>
            <a:r>
              <a:rPr lang="en-GB" sz="1400" i="1" dirty="0" smtClean="0"/>
              <a:t>SNIP</a:t>
            </a:r>
            <a:endParaRPr lang="ru-RU" sz="1400" i="1" dirty="0"/>
          </a:p>
          <a:p>
            <a:r>
              <a:rPr lang="ru-RU" sz="1400" i="1" dirty="0"/>
              <a:t>- </a:t>
            </a:r>
            <a:r>
              <a:rPr lang="en-GB" sz="1400" i="1" dirty="0" smtClean="0"/>
              <a:t>SJR</a:t>
            </a:r>
            <a:endParaRPr lang="ru-RU" sz="1400" i="1" dirty="0"/>
          </a:p>
          <a:p>
            <a:r>
              <a:rPr lang="ru-RU" sz="1400" i="1" dirty="0" smtClean="0"/>
              <a:t>- </a:t>
            </a:r>
            <a:r>
              <a:rPr lang="en-GB" sz="1400" i="1" dirty="0" err="1" smtClean="0"/>
              <a:t>CiteScore</a:t>
            </a:r>
            <a:r>
              <a:rPr lang="en-GB" sz="1400" i="1" dirty="0" smtClean="0"/>
              <a:t> </a:t>
            </a:r>
            <a:endParaRPr lang="ru-RU" sz="1400" i="1" dirty="0"/>
          </a:p>
          <a:p>
            <a:pPr marL="285750" indent="-285750">
              <a:buFontTx/>
              <a:buChar char="-"/>
            </a:pPr>
            <a:endParaRPr lang="ru-RU" sz="1400" i="1" dirty="0"/>
          </a:p>
          <a:p>
            <a:r>
              <a:rPr lang="ru-RU" sz="1400" u="sng" dirty="0"/>
              <a:t>На уровне </a:t>
            </a:r>
            <a:r>
              <a:rPr lang="ru-RU" sz="1400" u="sng" dirty="0" smtClean="0"/>
              <a:t>отдельной статьи</a:t>
            </a:r>
            <a:r>
              <a:rPr lang="ru-RU" sz="1400" dirty="0" smtClean="0"/>
              <a:t>:</a:t>
            </a:r>
            <a:endParaRPr lang="en-GB" sz="1400" dirty="0"/>
          </a:p>
          <a:p>
            <a:pPr marL="285750" indent="-285750">
              <a:buFontTx/>
              <a:buChar char="-"/>
            </a:pPr>
            <a:r>
              <a:rPr lang="ru-RU" sz="1400" i="1" dirty="0" err="1" smtClean="0"/>
              <a:t>Альтметрики</a:t>
            </a:r>
            <a:endParaRPr lang="ru-RU" sz="1400" i="1" dirty="0" smtClean="0"/>
          </a:p>
          <a:p>
            <a:pPr marL="285750" indent="-285750">
              <a:buFontTx/>
              <a:buChar char="-"/>
            </a:pPr>
            <a:r>
              <a:rPr lang="en-GB" sz="1400" i="1" dirty="0" smtClean="0"/>
              <a:t>FWCI (</a:t>
            </a:r>
            <a:r>
              <a:rPr lang="en-GB" sz="1400" i="1" dirty="0"/>
              <a:t>Field-weighted citation impact)</a:t>
            </a:r>
            <a:endParaRPr lang="en-US" sz="1400" i="1" dirty="0"/>
          </a:p>
          <a:p>
            <a:endParaRPr lang="ru-RU" sz="1400" dirty="0" smtClean="0"/>
          </a:p>
        </p:txBody>
      </p:sp>
      <p:sp>
        <p:nvSpPr>
          <p:cNvPr id="13" name="Content Placeholder 1"/>
          <p:cNvSpPr txBox="1">
            <a:spLocks/>
          </p:cNvSpPr>
          <p:nvPr/>
        </p:nvSpPr>
        <p:spPr>
          <a:xfrm>
            <a:off x="5562600" y="6490514"/>
            <a:ext cx="3429000" cy="291527"/>
          </a:xfrm>
          <a:prstGeom prst="rect">
            <a:avLst/>
          </a:prstGeom>
          <a:solidFill>
            <a:schemeClr val="bg1"/>
          </a:solidFill>
        </p:spPr>
        <p:txBody>
          <a:bodyPr vert="horz" lIns="91440" tIns="45720" rIns="91440" bIns="45720" rtlCol="0">
            <a:noAutofit/>
          </a:bodyPr>
          <a:lst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a:lstStyle>
          <a:p>
            <a:pPr marL="86868" indent="0">
              <a:buFont typeface="Arial"/>
              <a:buNone/>
            </a:pPr>
            <a:r>
              <a:rPr lang="ru-RU" sz="900" i="1" dirty="0" smtClean="0"/>
              <a:t>* Анализ данных ограничен объемом до 20000 публикаций</a:t>
            </a:r>
            <a:endParaRPr lang="en-US" sz="900" i="1" dirty="0"/>
          </a:p>
        </p:txBody>
      </p:sp>
      <p:cxnSp>
        <p:nvCxnSpPr>
          <p:cNvPr id="6" name="Straight Connector 5"/>
          <p:cNvCxnSpPr/>
          <p:nvPr/>
        </p:nvCxnSpPr>
        <p:spPr>
          <a:xfrm>
            <a:off x="4876800" y="762000"/>
            <a:ext cx="106680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962400" y="1066800"/>
            <a:ext cx="106680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8534400" y="914400"/>
            <a:ext cx="550532" cy="5721877"/>
          </a:xfrm>
          <a:prstGeom prst="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8342763" y="723900"/>
            <a:ext cx="191637" cy="1905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4449874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yakshonakg\Desktop\17-10-2017 10-50-4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 y="990600"/>
            <a:ext cx="5029200" cy="3584571"/>
          </a:xfrm>
          <a:prstGeom prst="rect">
            <a:avLst/>
          </a:prstGeom>
          <a:noFill/>
          <a:ln>
            <a:solidFill>
              <a:srgbClr val="003399"/>
            </a:solidFill>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228600" y="362177"/>
            <a:ext cx="8238319" cy="418645"/>
          </a:xfrm>
        </p:spPr>
        <p:txBody>
          <a:bodyPr/>
          <a:lstStyle/>
          <a:p>
            <a:r>
              <a:rPr lang="ru-RU" dirty="0" smtClean="0"/>
              <a:t>Оценка на уровне статьи</a:t>
            </a:r>
            <a:endParaRPr lang="en-US" dirty="0"/>
          </a:p>
        </p:txBody>
      </p:sp>
      <p:sp>
        <p:nvSpPr>
          <p:cNvPr id="8" name="Rounded Rectangle 7"/>
          <p:cNvSpPr/>
          <p:nvPr/>
        </p:nvSpPr>
        <p:spPr>
          <a:xfrm>
            <a:off x="696161" y="4876800"/>
            <a:ext cx="3113839" cy="1447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ru-RU" sz="1400" dirty="0" smtClean="0">
                <a:solidFill>
                  <a:prstClr val="white"/>
                </a:solidFill>
              </a:rPr>
              <a:t>Анализ на уровне статьи:</a:t>
            </a:r>
            <a:endParaRPr lang="en-US" sz="1400" dirty="0">
              <a:solidFill>
                <a:prstClr val="white"/>
              </a:solidFill>
            </a:endParaRPr>
          </a:p>
          <a:p>
            <a:pPr marL="285750" indent="-285750">
              <a:buFontTx/>
              <a:buChar char="-"/>
            </a:pPr>
            <a:r>
              <a:rPr lang="ru-RU" sz="1400" dirty="0" smtClean="0">
                <a:solidFill>
                  <a:prstClr val="white"/>
                </a:solidFill>
              </a:rPr>
              <a:t>Цитирование и заинтересованность ученых</a:t>
            </a:r>
            <a:endParaRPr lang="en-US" sz="1400" dirty="0">
              <a:solidFill>
                <a:prstClr val="white"/>
              </a:solidFill>
            </a:endParaRPr>
          </a:p>
          <a:p>
            <a:pPr marL="285750" indent="-285750">
              <a:buFontTx/>
              <a:buChar char="-"/>
            </a:pPr>
            <a:r>
              <a:rPr lang="ru-RU" sz="1400" dirty="0" smtClean="0">
                <a:solidFill>
                  <a:prstClr val="white"/>
                </a:solidFill>
              </a:rPr>
              <a:t>Альтернативные метрики </a:t>
            </a:r>
            <a:r>
              <a:rPr lang="en-US" sz="1400" dirty="0" smtClean="0">
                <a:solidFill>
                  <a:prstClr val="white"/>
                </a:solidFill>
              </a:rPr>
              <a:t> </a:t>
            </a:r>
            <a:r>
              <a:rPr lang="ru-RU" sz="1400" dirty="0" smtClean="0">
                <a:solidFill>
                  <a:prstClr val="white"/>
                </a:solidFill>
              </a:rPr>
              <a:t>(</a:t>
            </a:r>
            <a:r>
              <a:rPr lang="en-US" sz="1400" dirty="0" smtClean="0">
                <a:solidFill>
                  <a:prstClr val="white"/>
                </a:solidFill>
              </a:rPr>
              <a:t>Snowball Metrics</a:t>
            </a:r>
            <a:r>
              <a:rPr lang="ru-RU" sz="1400" dirty="0" smtClean="0">
                <a:solidFill>
                  <a:prstClr val="white"/>
                </a:solidFill>
              </a:rPr>
              <a:t>)</a:t>
            </a:r>
            <a:endParaRPr lang="en-US" sz="1400" dirty="0">
              <a:solidFill>
                <a:prstClr val="white"/>
              </a:solidFill>
            </a:endParaRPr>
          </a:p>
        </p:txBody>
      </p:sp>
      <p:sp>
        <p:nvSpPr>
          <p:cNvPr id="4" name="Rectangle 3"/>
          <p:cNvSpPr/>
          <p:nvPr/>
        </p:nvSpPr>
        <p:spPr>
          <a:xfrm>
            <a:off x="3810000" y="1752600"/>
            <a:ext cx="1295400" cy="1905000"/>
          </a:xfrm>
          <a:prstGeom prst="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8195" name="Picture 3" descr="C:\Users\yakshonakg\Desktop\17-10-2017 10-52-5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93089" y="3224212"/>
            <a:ext cx="4010511" cy="3481388"/>
          </a:xfrm>
          <a:prstGeom prst="rect">
            <a:avLst/>
          </a:prstGeom>
          <a:noFill/>
          <a:ln>
            <a:solidFill>
              <a:srgbClr val="003399"/>
            </a:solidFill>
          </a:ln>
          <a:extLst>
            <a:ext uri="{909E8E84-426E-40DD-AFC4-6F175D3DCCD1}">
              <a14:hiddenFill xmlns="" xmlns:a14="http://schemas.microsoft.com/office/drawing/2010/main">
                <a:solidFill>
                  <a:srgbClr val="FFFFFF"/>
                </a:solidFill>
              </a14:hiddenFill>
            </a:ext>
          </a:extLst>
        </p:spPr>
      </p:pic>
      <p:pic>
        <p:nvPicPr>
          <p:cNvPr id="8196" name="Picture 4" descr="C:\Users\yakshonakg\Desktop\17-10-2017 10-53-4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72200" y="851017"/>
            <a:ext cx="2357437" cy="2196983"/>
          </a:xfrm>
          <a:prstGeom prst="rect">
            <a:avLst/>
          </a:prstGeom>
          <a:noFill/>
          <a:ln>
            <a:solidFill>
              <a:srgbClr val="003399"/>
            </a:solidFill>
          </a:ln>
          <a:extLst>
            <a:ext uri="{909E8E84-426E-40DD-AFC4-6F175D3DCCD1}">
              <a14:hiddenFill xmlns="" xmlns:a14="http://schemas.microsoft.com/office/drawing/2010/main">
                <a:solidFill>
                  <a:srgbClr val="FFFFFF"/>
                </a:solidFill>
              </a14:hiddenFill>
            </a:ext>
          </a:extLst>
        </p:spPr>
      </p:pic>
      <p:cxnSp>
        <p:nvCxnSpPr>
          <p:cNvPr id="5" name="Straight Arrow Connector 4"/>
          <p:cNvCxnSpPr/>
          <p:nvPr/>
        </p:nvCxnSpPr>
        <p:spPr>
          <a:xfrm flipH="1" flipV="1">
            <a:off x="8229600" y="2895600"/>
            <a:ext cx="300037" cy="990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02569984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a:xfrm>
            <a:off x="385976" y="457200"/>
            <a:ext cx="7920037" cy="533400"/>
          </a:xfrm>
        </p:spPr>
        <p:txBody>
          <a:bodyPr/>
          <a:lstStyle/>
          <a:p>
            <a:pPr eaLnBrk="1" hangingPunct="1"/>
            <a:r>
              <a:rPr lang="ru-RU" altLang="en-US" sz="2800" dirty="0" smtClean="0">
                <a:cs typeface="Arial" pitchFamily="34" charset="0"/>
              </a:rPr>
              <a:t>Метрики журналов </a:t>
            </a:r>
            <a:r>
              <a:rPr lang="en-GB" altLang="en-US" sz="2800" dirty="0" smtClean="0">
                <a:cs typeface="Arial" pitchFamily="34" charset="0"/>
              </a:rPr>
              <a:t>IF, SJR </a:t>
            </a:r>
            <a:r>
              <a:rPr lang="ru-RU" altLang="en-US" sz="2800" dirty="0" smtClean="0">
                <a:cs typeface="Arial" pitchFamily="34" charset="0"/>
              </a:rPr>
              <a:t>и</a:t>
            </a:r>
            <a:r>
              <a:rPr lang="en-GB" altLang="en-US" sz="2800" dirty="0" smtClean="0">
                <a:cs typeface="Arial" pitchFamily="34" charset="0"/>
              </a:rPr>
              <a:t> SNIP</a:t>
            </a:r>
          </a:p>
        </p:txBody>
      </p:sp>
      <p:sp>
        <p:nvSpPr>
          <p:cNvPr id="175107" name="Text Box 3"/>
          <p:cNvSpPr txBox="1">
            <a:spLocks noChangeArrowheads="1"/>
          </p:cNvSpPr>
          <p:nvPr/>
        </p:nvSpPr>
        <p:spPr bwMode="auto">
          <a:xfrm>
            <a:off x="533400" y="4989500"/>
            <a:ext cx="7070725" cy="183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lnSpc>
                <a:spcPct val="85000"/>
              </a:lnSpc>
              <a:spcBef>
                <a:spcPct val="35000"/>
              </a:spcBef>
              <a:buClr>
                <a:srgbClr val="000099"/>
              </a:buClr>
              <a:buSzPct val="70000"/>
              <a:buFont typeface="Wingdings" pitchFamily="2" charset="2"/>
              <a:buChar char="§"/>
              <a:defRPr sz="2800">
                <a:solidFill>
                  <a:srgbClr val="333333"/>
                </a:solidFill>
                <a:latin typeface="Arial Narrow" pitchFamily="34" charset="0"/>
              </a:defRPr>
            </a:lvl1pPr>
            <a:lvl2pPr marL="742950" indent="-285750" eaLnBrk="0" hangingPunct="0">
              <a:lnSpc>
                <a:spcPct val="85000"/>
              </a:lnSpc>
              <a:spcBef>
                <a:spcPct val="30000"/>
              </a:spcBef>
              <a:buClr>
                <a:srgbClr val="000099"/>
              </a:buClr>
              <a:buSzPct val="70000"/>
              <a:buFont typeface="Wingdings" pitchFamily="2" charset="2"/>
              <a:buChar char="§"/>
              <a:defRPr sz="2400">
                <a:solidFill>
                  <a:srgbClr val="333333"/>
                </a:solidFill>
                <a:latin typeface="Arial Narrow" pitchFamily="34" charset="0"/>
              </a:defRPr>
            </a:lvl2pPr>
            <a:lvl3pPr marL="1143000" indent="-228600" eaLnBrk="0" hangingPunct="0">
              <a:lnSpc>
                <a:spcPct val="85000"/>
              </a:lnSpc>
              <a:spcBef>
                <a:spcPct val="40000"/>
              </a:spcBef>
              <a:buClr>
                <a:srgbClr val="000099"/>
              </a:buClr>
              <a:buSzPct val="70000"/>
              <a:buChar char="»"/>
              <a:defRPr sz="2000">
                <a:solidFill>
                  <a:srgbClr val="333333"/>
                </a:solidFill>
                <a:latin typeface="Arial Narrow" pitchFamily="34" charset="0"/>
              </a:defRPr>
            </a:lvl3pPr>
            <a:lvl4pPr marL="1600200" indent="-228600" eaLnBrk="0" hangingPunct="0">
              <a:lnSpc>
                <a:spcPct val="85000"/>
              </a:lnSpc>
              <a:spcBef>
                <a:spcPct val="40000"/>
              </a:spcBef>
              <a:buClr>
                <a:srgbClr val="000099"/>
              </a:buClr>
              <a:buSzPct val="70000"/>
              <a:buFont typeface="Wingdings" pitchFamily="2" charset="2"/>
              <a:buChar char="§"/>
              <a:defRPr>
                <a:solidFill>
                  <a:srgbClr val="333333"/>
                </a:solidFill>
                <a:latin typeface="Arial Narrow" pitchFamily="34" charset="0"/>
              </a:defRPr>
            </a:lvl4pPr>
            <a:lvl5pPr marL="2057400" indent="-228600" eaLnBrk="0" hangingPunct="0">
              <a:lnSpc>
                <a:spcPct val="85000"/>
              </a:lnSpc>
              <a:spcBef>
                <a:spcPct val="40000"/>
              </a:spcBef>
              <a:buClr>
                <a:srgbClr val="000099"/>
              </a:buClr>
              <a:buSzPct val="70000"/>
              <a:buChar char="»"/>
              <a:defRPr>
                <a:solidFill>
                  <a:srgbClr val="333333"/>
                </a:solidFill>
                <a:latin typeface="Arial Narrow" pitchFamily="34" charset="0"/>
              </a:defRPr>
            </a:lvl5pPr>
            <a:lvl6pPr marL="25146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6pPr>
            <a:lvl7pPr marL="29718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7pPr>
            <a:lvl8pPr marL="34290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8pPr>
            <a:lvl9pPr marL="38862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9pPr>
          </a:lstStyle>
          <a:p>
            <a:pPr eaLnBrk="1" hangingPunct="1">
              <a:lnSpc>
                <a:spcPct val="100000"/>
              </a:lnSpc>
              <a:spcBef>
                <a:spcPct val="0"/>
              </a:spcBef>
              <a:buClrTx/>
              <a:buSzTx/>
              <a:buFontTx/>
              <a:buNone/>
            </a:pPr>
            <a:r>
              <a:rPr lang="en-GB" altLang="en-US" sz="2400" b="1" u="sng" dirty="0" err="1">
                <a:solidFill>
                  <a:schemeClr val="tx1"/>
                </a:solidFill>
                <a:latin typeface="Arial" pitchFamily="34" charset="0"/>
                <a:cs typeface="Arial" pitchFamily="34" charset="0"/>
              </a:rPr>
              <a:t>SCImago</a:t>
            </a:r>
            <a:r>
              <a:rPr lang="en-GB" altLang="en-US" sz="2400" b="1" u="sng" dirty="0">
                <a:solidFill>
                  <a:schemeClr val="tx1"/>
                </a:solidFill>
                <a:latin typeface="Arial" pitchFamily="34" charset="0"/>
                <a:cs typeface="Arial" pitchFamily="34" charset="0"/>
              </a:rPr>
              <a:t> Journal Rank – SJR</a:t>
            </a:r>
          </a:p>
          <a:p>
            <a:pPr eaLnBrk="1" hangingPunct="1">
              <a:lnSpc>
                <a:spcPct val="100000"/>
              </a:lnSpc>
              <a:spcBef>
                <a:spcPct val="0"/>
              </a:spcBef>
              <a:buClrTx/>
              <a:buSzTx/>
              <a:buFontTx/>
              <a:buChar char="•"/>
            </a:pPr>
            <a:r>
              <a:rPr lang="en-GB" altLang="en-US" sz="1600" b="1" dirty="0">
                <a:solidFill>
                  <a:schemeClr val="tx1"/>
                </a:solidFill>
                <a:latin typeface="Arial" pitchFamily="34" charset="0"/>
                <a:cs typeface="Arial" pitchFamily="34" charset="0"/>
              </a:rPr>
              <a:t> </a:t>
            </a:r>
            <a:r>
              <a:rPr lang="ru-RU" altLang="en-US" sz="1600" b="1" dirty="0">
                <a:solidFill>
                  <a:schemeClr val="tx1"/>
                </a:solidFill>
                <a:latin typeface="Arial" pitchFamily="34" charset="0"/>
                <a:cs typeface="Arial" pitchFamily="34" charset="0"/>
              </a:rPr>
              <a:t>Разработчик: </a:t>
            </a:r>
            <a:r>
              <a:rPr lang="en-GB" altLang="en-US" sz="1600" b="1" dirty="0" err="1">
                <a:solidFill>
                  <a:schemeClr val="tx1"/>
                </a:solidFill>
                <a:latin typeface="Arial" pitchFamily="34" charset="0"/>
                <a:cs typeface="Arial" pitchFamily="34" charset="0"/>
              </a:rPr>
              <a:t>SCImago</a:t>
            </a:r>
            <a:r>
              <a:rPr lang="en-GB" altLang="en-US" sz="1600" b="1" dirty="0">
                <a:solidFill>
                  <a:schemeClr val="tx1"/>
                </a:solidFill>
                <a:latin typeface="Arial" pitchFamily="34" charset="0"/>
                <a:cs typeface="Arial" pitchFamily="34" charset="0"/>
              </a:rPr>
              <a:t> – Felix de Moya</a:t>
            </a:r>
          </a:p>
          <a:p>
            <a:pPr eaLnBrk="1" hangingPunct="1">
              <a:lnSpc>
                <a:spcPct val="100000"/>
              </a:lnSpc>
              <a:spcBef>
                <a:spcPct val="0"/>
              </a:spcBef>
              <a:buClrTx/>
              <a:buSzTx/>
              <a:buFontTx/>
              <a:buChar char="•"/>
            </a:pPr>
            <a:endParaRPr lang="en-GB" altLang="en-US" sz="1600" b="1" dirty="0">
              <a:solidFill>
                <a:schemeClr val="tx1"/>
              </a:solidFill>
              <a:latin typeface="Arial" pitchFamily="34" charset="0"/>
              <a:cs typeface="Arial" pitchFamily="34" charset="0"/>
            </a:endParaRPr>
          </a:p>
          <a:p>
            <a:pPr eaLnBrk="1" hangingPunct="1">
              <a:lnSpc>
                <a:spcPct val="100000"/>
              </a:lnSpc>
              <a:spcBef>
                <a:spcPct val="0"/>
              </a:spcBef>
              <a:buClrTx/>
              <a:buSzTx/>
              <a:buFontTx/>
              <a:buChar char="•"/>
            </a:pPr>
            <a:r>
              <a:rPr lang="ru-RU" altLang="en-US" sz="1600" b="1" dirty="0">
                <a:solidFill>
                  <a:schemeClr val="tx2"/>
                </a:solidFill>
                <a:latin typeface="Arial" pitchFamily="34" charset="0"/>
                <a:cs typeface="Arial" pitchFamily="34" charset="0"/>
              </a:rPr>
              <a:t> Метрика престижа (</a:t>
            </a:r>
            <a:r>
              <a:rPr lang="en-US" altLang="en-US" sz="1600" b="1" dirty="0">
                <a:solidFill>
                  <a:schemeClr val="tx2"/>
                </a:solidFill>
                <a:latin typeface="Arial" pitchFamily="34" charset="0"/>
                <a:cs typeface="Arial" pitchFamily="34" charset="0"/>
              </a:rPr>
              <a:t>Prestige metrics)</a:t>
            </a:r>
            <a:r>
              <a:rPr lang="en-GB" altLang="en-US" sz="1600" b="1" dirty="0">
                <a:solidFill>
                  <a:schemeClr val="tx2"/>
                </a:solidFill>
                <a:latin typeface="Arial" pitchFamily="34" charset="0"/>
                <a:cs typeface="Arial" pitchFamily="34" charset="0"/>
              </a:rPr>
              <a:t> </a:t>
            </a:r>
            <a:endParaRPr lang="ru-RU" altLang="en-US" sz="1600" b="1" dirty="0">
              <a:solidFill>
                <a:schemeClr val="tx2"/>
              </a:solidFill>
              <a:latin typeface="Arial" pitchFamily="34" charset="0"/>
              <a:cs typeface="Arial" pitchFamily="34" charset="0"/>
            </a:endParaRPr>
          </a:p>
          <a:p>
            <a:pPr eaLnBrk="1" hangingPunct="1">
              <a:lnSpc>
                <a:spcPct val="100000"/>
              </a:lnSpc>
              <a:spcBef>
                <a:spcPct val="0"/>
              </a:spcBef>
              <a:buClrTx/>
              <a:buSzTx/>
              <a:buFontTx/>
              <a:buNone/>
            </a:pPr>
            <a:r>
              <a:rPr lang="ru-RU" altLang="en-US" sz="1600" b="1" dirty="0">
                <a:solidFill>
                  <a:schemeClr val="tx2"/>
                </a:solidFill>
                <a:latin typeface="Arial" pitchFamily="34" charset="0"/>
                <a:cs typeface="Arial" pitchFamily="34" charset="0"/>
              </a:rPr>
              <a:t> </a:t>
            </a:r>
            <a:r>
              <a:rPr lang="ru-RU" altLang="en-US" sz="1600" b="1" dirty="0">
                <a:solidFill>
                  <a:schemeClr val="tx1"/>
                </a:solidFill>
                <a:latin typeface="Arial" pitchFamily="34" charset="0"/>
                <a:cs typeface="Arial" pitchFamily="34" charset="0"/>
              </a:rPr>
              <a:t>Цитирование имеет вес в зависимости от престижа научного источника</a:t>
            </a:r>
            <a:endParaRPr lang="en-GB" altLang="en-US" sz="1600" b="1" dirty="0">
              <a:solidFill>
                <a:schemeClr val="tx1"/>
              </a:solidFill>
              <a:latin typeface="Arial" pitchFamily="34" charset="0"/>
              <a:cs typeface="Arial" pitchFamily="34" charset="0"/>
            </a:endParaRPr>
          </a:p>
          <a:p>
            <a:pPr eaLnBrk="1" hangingPunct="1">
              <a:lnSpc>
                <a:spcPct val="100000"/>
              </a:lnSpc>
              <a:spcBef>
                <a:spcPct val="0"/>
              </a:spcBef>
              <a:buClrTx/>
              <a:buSzTx/>
              <a:buFontTx/>
              <a:buNone/>
            </a:pPr>
            <a:r>
              <a:rPr lang="en-GB" altLang="en-US" sz="1600" b="1" dirty="0">
                <a:solidFill>
                  <a:schemeClr val="tx1"/>
                </a:solidFill>
                <a:latin typeface="Arial" pitchFamily="34" charset="0"/>
                <a:cs typeface="Arial" pitchFamily="34" charset="0"/>
              </a:rPr>
              <a:t> </a:t>
            </a:r>
          </a:p>
          <a:p>
            <a:pPr eaLnBrk="1" hangingPunct="1">
              <a:lnSpc>
                <a:spcPct val="100000"/>
              </a:lnSpc>
              <a:spcBef>
                <a:spcPct val="0"/>
              </a:spcBef>
              <a:buClrTx/>
              <a:buSzTx/>
              <a:buFontTx/>
              <a:buNone/>
            </a:pPr>
            <a:endParaRPr lang="en-GB" altLang="en-US" sz="1600" b="1" dirty="0">
              <a:solidFill>
                <a:schemeClr val="tx1"/>
              </a:solidFill>
              <a:latin typeface="Arial" pitchFamily="34" charset="0"/>
              <a:cs typeface="Arial" pitchFamily="34" charset="0"/>
            </a:endParaRPr>
          </a:p>
        </p:txBody>
      </p:sp>
      <p:pic>
        <p:nvPicPr>
          <p:cNvPr id="175108" name="Picture 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468891" y="5220481"/>
            <a:ext cx="203835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9" name="Text Box 4"/>
          <p:cNvSpPr txBox="1">
            <a:spLocks noChangeArrowheads="1"/>
          </p:cNvSpPr>
          <p:nvPr/>
        </p:nvSpPr>
        <p:spPr bwMode="auto">
          <a:xfrm>
            <a:off x="354345" y="2818150"/>
            <a:ext cx="7127875" cy="1833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lnSpc>
                <a:spcPct val="85000"/>
              </a:lnSpc>
              <a:spcBef>
                <a:spcPct val="35000"/>
              </a:spcBef>
              <a:buClr>
                <a:srgbClr val="000099"/>
              </a:buClr>
              <a:buSzPct val="70000"/>
              <a:buFont typeface="Wingdings" pitchFamily="2" charset="2"/>
              <a:buChar char="§"/>
              <a:defRPr sz="2800">
                <a:solidFill>
                  <a:srgbClr val="333333"/>
                </a:solidFill>
                <a:latin typeface="Arial Narrow" pitchFamily="34" charset="0"/>
              </a:defRPr>
            </a:lvl1pPr>
            <a:lvl2pPr eaLnBrk="0" hangingPunct="0">
              <a:lnSpc>
                <a:spcPct val="85000"/>
              </a:lnSpc>
              <a:spcBef>
                <a:spcPct val="30000"/>
              </a:spcBef>
              <a:buClr>
                <a:srgbClr val="000099"/>
              </a:buClr>
              <a:buSzPct val="70000"/>
              <a:buFont typeface="Wingdings" pitchFamily="2" charset="2"/>
              <a:buChar char="§"/>
              <a:defRPr sz="2400">
                <a:solidFill>
                  <a:srgbClr val="333333"/>
                </a:solidFill>
                <a:latin typeface="Arial Narrow" pitchFamily="34" charset="0"/>
              </a:defRPr>
            </a:lvl2pPr>
            <a:lvl3pPr marL="1143000" indent="-228600" eaLnBrk="0" hangingPunct="0">
              <a:lnSpc>
                <a:spcPct val="85000"/>
              </a:lnSpc>
              <a:spcBef>
                <a:spcPct val="40000"/>
              </a:spcBef>
              <a:buClr>
                <a:srgbClr val="000099"/>
              </a:buClr>
              <a:buSzPct val="70000"/>
              <a:buChar char="»"/>
              <a:defRPr sz="2000">
                <a:solidFill>
                  <a:srgbClr val="333333"/>
                </a:solidFill>
                <a:latin typeface="Arial Narrow" pitchFamily="34" charset="0"/>
              </a:defRPr>
            </a:lvl3pPr>
            <a:lvl4pPr marL="1600200" indent="-228600" eaLnBrk="0" hangingPunct="0">
              <a:lnSpc>
                <a:spcPct val="85000"/>
              </a:lnSpc>
              <a:spcBef>
                <a:spcPct val="40000"/>
              </a:spcBef>
              <a:buClr>
                <a:srgbClr val="000099"/>
              </a:buClr>
              <a:buSzPct val="70000"/>
              <a:buFont typeface="Wingdings" pitchFamily="2" charset="2"/>
              <a:buChar char="§"/>
              <a:defRPr>
                <a:solidFill>
                  <a:srgbClr val="333333"/>
                </a:solidFill>
                <a:latin typeface="Arial Narrow" pitchFamily="34" charset="0"/>
              </a:defRPr>
            </a:lvl4pPr>
            <a:lvl5pPr marL="2057400" indent="-228600" eaLnBrk="0" hangingPunct="0">
              <a:lnSpc>
                <a:spcPct val="85000"/>
              </a:lnSpc>
              <a:spcBef>
                <a:spcPct val="40000"/>
              </a:spcBef>
              <a:buClr>
                <a:srgbClr val="000099"/>
              </a:buClr>
              <a:buSzPct val="70000"/>
              <a:buChar char="»"/>
              <a:defRPr>
                <a:solidFill>
                  <a:srgbClr val="333333"/>
                </a:solidFill>
                <a:latin typeface="Arial Narrow" pitchFamily="34" charset="0"/>
              </a:defRPr>
            </a:lvl5pPr>
            <a:lvl6pPr marL="25146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6pPr>
            <a:lvl7pPr marL="29718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7pPr>
            <a:lvl8pPr marL="34290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8pPr>
            <a:lvl9pPr marL="38862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9pPr>
          </a:lstStyle>
          <a:p>
            <a:pPr eaLnBrk="1" hangingPunct="1">
              <a:lnSpc>
                <a:spcPct val="100000"/>
              </a:lnSpc>
              <a:spcBef>
                <a:spcPct val="0"/>
              </a:spcBef>
              <a:buClrTx/>
              <a:buSzTx/>
              <a:buFontTx/>
              <a:buNone/>
            </a:pPr>
            <a:r>
              <a:rPr lang="en-GB" altLang="en-US" sz="2400" b="1" u="sng" dirty="0">
                <a:solidFill>
                  <a:schemeClr val="tx1"/>
                </a:solidFill>
                <a:latin typeface="Arial" pitchFamily="34" charset="0"/>
                <a:cs typeface="Arial" pitchFamily="34" charset="0"/>
              </a:rPr>
              <a:t>Source-Normalized Impact per Paper – SNIP</a:t>
            </a:r>
          </a:p>
          <a:p>
            <a:pPr eaLnBrk="1" hangingPunct="1">
              <a:lnSpc>
                <a:spcPct val="100000"/>
              </a:lnSpc>
              <a:spcBef>
                <a:spcPct val="0"/>
              </a:spcBef>
              <a:buClrTx/>
              <a:buSzTx/>
              <a:buFontTx/>
              <a:buChar char="•"/>
            </a:pPr>
            <a:r>
              <a:rPr lang="en-GB" altLang="en-US" sz="1600" b="1" dirty="0">
                <a:solidFill>
                  <a:schemeClr val="tx1"/>
                </a:solidFill>
                <a:latin typeface="Arial" pitchFamily="34" charset="0"/>
                <a:cs typeface="Arial" pitchFamily="34" charset="0"/>
              </a:rPr>
              <a:t> </a:t>
            </a:r>
            <a:r>
              <a:rPr lang="ru-RU" altLang="en-US" sz="1600" b="1" dirty="0">
                <a:solidFill>
                  <a:schemeClr val="tx1"/>
                </a:solidFill>
                <a:latin typeface="Arial" pitchFamily="34" charset="0"/>
                <a:cs typeface="Arial" pitchFamily="34" charset="0"/>
              </a:rPr>
              <a:t>Разработчик: </a:t>
            </a:r>
            <a:r>
              <a:rPr lang="en-GB" altLang="en-US" sz="1600" b="1" dirty="0">
                <a:solidFill>
                  <a:schemeClr val="tx1"/>
                </a:solidFill>
                <a:latin typeface="Arial" pitchFamily="34" charset="0"/>
                <a:cs typeface="Arial" pitchFamily="34" charset="0"/>
              </a:rPr>
              <a:t>Henk Moed, CWTS</a:t>
            </a:r>
          </a:p>
          <a:p>
            <a:pPr eaLnBrk="1" hangingPunct="1">
              <a:lnSpc>
                <a:spcPct val="100000"/>
              </a:lnSpc>
              <a:spcBef>
                <a:spcPct val="0"/>
              </a:spcBef>
              <a:buClrTx/>
              <a:buSzTx/>
              <a:buFontTx/>
              <a:buChar char="•"/>
            </a:pPr>
            <a:endParaRPr lang="en-GB" altLang="en-US" sz="1600" b="1" dirty="0">
              <a:solidFill>
                <a:schemeClr val="tx1"/>
              </a:solidFill>
              <a:latin typeface="Arial" pitchFamily="34" charset="0"/>
              <a:cs typeface="Arial" pitchFamily="34" charset="0"/>
            </a:endParaRPr>
          </a:p>
          <a:p>
            <a:pPr eaLnBrk="1" hangingPunct="1">
              <a:lnSpc>
                <a:spcPct val="100000"/>
              </a:lnSpc>
              <a:spcBef>
                <a:spcPct val="0"/>
              </a:spcBef>
              <a:buClrTx/>
              <a:buSzTx/>
              <a:buFontTx/>
              <a:buChar char="•"/>
            </a:pPr>
            <a:r>
              <a:rPr lang="ru-RU" altLang="en-US" sz="1600" b="1" dirty="0">
                <a:solidFill>
                  <a:schemeClr val="tx2"/>
                </a:solidFill>
                <a:latin typeface="Arial" pitchFamily="34" charset="0"/>
                <a:cs typeface="Arial" pitchFamily="34" charset="0"/>
              </a:rPr>
              <a:t> Контекстуальный </a:t>
            </a:r>
            <a:r>
              <a:rPr lang="ru-RU" altLang="en-US" sz="1600" b="1" dirty="0" err="1">
                <a:solidFill>
                  <a:schemeClr val="tx2"/>
                </a:solidFill>
                <a:latin typeface="Arial" pitchFamily="34" charset="0"/>
                <a:cs typeface="Arial" pitchFamily="34" charset="0"/>
              </a:rPr>
              <a:t>импакт</a:t>
            </a:r>
            <a:r>
              <a:rPr lang="en-US" altLang="en-US" sz="1600" b="1" dirty="0">
                <a:solidFill>
                  <a:schemeClr val="tx2"/>
                </a:solidFill>
                <a:latin typeface="Arial" pitchFamily="34" charset="0"/>
                <a:cs typeface="Arial" pitchFamily="34" charset="0"/>
              </a:rPr>
              <a:t> </a:t>
            </a:r>
            <a:r>
              <a:rPr lang="ru-RU" altLang="en-US" sz="1600" b="1" dirty="0">
                <a:solidFill>
                  <a:schemeClr val="tx2"/>
                </a:solidFill>
                <a:latin typeface="Arial" pitchFamily="34" charset="0"/>
                <a:cs typeface="Arial" pitchFamily="34" charset="0"/>
              </a:rPr>
              <a:t>цитирования (</a:t>
            </a:r>
            <a:r>
              <a:rPr lang="en-GB" altLang="en-US" sz="1600" b="1" dirty="0">
                <a:solidFill>
                  <a:schemeClr val="tx2"/>
                </a:solidFill>
                <a:latin typeface="Arial" pitchFamily="34" charset="0"/>
                <a:cs typeface="Arial" pitchFamily="34" charset="0"/>
              </a:rPr>
              <a:t>Contextual citation impact</a:t>
            </a:r>
            <a:r>
              <a:rPr lang="ru-RU" altLang="en-US" sz="1600" b="1" dirty="0">
                <a:solidFill>
                  <a:schemeClr val="tx2"/>
                </a:solidFill>
                <a:latin typeface="Arial" pitchFamily="34" charset="0"/>
                <a:cs typeface="Arial" pitchFamily="34" charset="0"/>
              </a:rPr>
              <a:t>):</a:t>
            </a:r>
            <a:r>
              <a:rPr lang="en-GB" altLang="en-US" sz="1600" b="1" dirty="0">
                <a:solidFill>
                  <a:schemeClr val="tx2"/>
                </a:solidFill>
                <a:latin typeface="Arial" pitchFamily="34" charset="0"/>
                <a:cs typeface="Arial" pitchFamily="34" charset="0"/>
              </a:rPr>
              <a:t> </a:t>
            </a:r>
          </a:p>
          <a:p>
            <a:pPr lvl="1" eaLnBrk="1" hangingPunct="1">
              <a:lnSpc>
                <a:spcPct val="100000"/>
              </a:lnSpc>
              <a:spcBef>
                <a:spcPct val="0"/>
              </a:spcBef>
              <a:buClrTx/>
              <a:buSzTx/>
              <a:buFontTx/>
              <a:buChar char="•"/>
            </a:pPr>
            <a:r>
              <a:rPr lang="ru-RU" altLang="en-US" sz="1600" b="1" dirty="0">
                <a:solidFill>
                  <a:schemeClr val="tx1"/>
                </a:solidFill>
                <a:latin typeface="Arial" pitchFamily="34" charset="0"/>
                <a:cs typeface="Arial" pitchFamily="34" charset="0"/>
              </a:rPr>
              <a:t> выравнивает различия в вероятности цитирования</a:t>
            </a:r>
            <a:endParaRPr lang="en-GB" altLang="en-US" sz="1600" b="1" dirty="0">
              <a:solidFill>
                <a:schemeClr val="tx1"/>
              </a:solidFill>
              <a:latin typeface="Arial" pitchFamily="34" charset="0"/>
              <a:cs typeface="Arial" pitchFamily="34" charset="0"/>
            </a:endParaRPr>
          </a:p>
          <a:p>
            <a:pPr lvl="1" eaLnBrk="1" hangingPunct="1">
              <a:lnSpc>
                <a:spcPct val="100000"/>
              </a:lnSpc>
              <a:spcBef>
                <a:spcPct val="0"/>
              </a:spcBef>
              <a:buClrTx/>
              <a:buSzTx/>
              <a:buFontTx/>
              <a:buChar char="•"/>
            </a:pPr>
            <a:r>
              <a:rPr lang="ru-RU" altLang="en-US" sz="1600" b="1" dirty="0">
                <a:solidFill>
                  <a:schemeClr val="tx1"/>
                </a:solidFill>
                <a:latin typeface="Arial" pitchFamily="34" charset="0"/>
                <a:cs typeface="Arial" pitchFamily="34" charset="0"/>
              </a:rPr>
              <a:t> выравнивает различия в предметных областях</a:t>
            </a:r>
            <a:endParaRPr lang="en-GB" altLang="en-US" sz="1600" b="1" dirty="0">
              <a:solidFill>
                <a:schemeClr val="tx1"/>
              </a:solidFill>
              <a:latin typeface="Arial" pitchFamily="34" charset="0"/>
              <a:cs typeface="Arial" pitchFamily="34" charset="0"/>
            </a:endParaRPr>
          </a:p>
          <a:p>
            <a:pPr eaLnBrk="1" hangingPunct="1">
              <a:lnSpc>
                <a:spcPct val="100000"/>
              </a:lnSpc>
              <a:spcBef>
                <a:spcPct val="0"/>
              </a:spcBef>
              <a:buClrTx/>
              <a:buSzTx/>
              <a:buFontTx/>
              <a:buNone/>
            </a:pPr>
            <a:endParaRPr lang="en-GB" altLang="en-US" sz="1600" b="1" dirty="0">
              <a:solidFill>
                <a:schemeClr val="tx1"/>
              </a:solidFill>
              <a:latin typeface="Arial" pitchFamily="34" charset="0"/>
              <a:cs typeface="Arial" pitchFamily="34" charset="0"/>
            </a:endParaRPr>
          </a:p>
        </p:txBody>
      </p:sp>
      <p:pic>
        <p:nvPicPr>
          <p:cNvPr id="175110" name="Picture 8" descr="Leiden Universit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086600" y="2939594"/>
            <a:ext cx="1706563" cy="79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373678" y="1371600"/>
            <a:ext cx="686390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lnSpc>
                <a:spcPct val="85000"/>
              </a:lnSpc>
              <a:spcBef>
                <a:spcPct val="35000"/>
              </a:spcBef>
              <a:buClr>
                <a:srgbClr val="000099"/>
              </a:buClr>
              <a:buSzPct val="70000"/>
              <a:buFont typeface="Wingdings" pitchFamily="2" charset="2"/>
              <a:buChar char="§"/>
              <a:defRPr sz="2800">
                <a:solidFill>
                  <a:srgbClr val="333333"/>
                </a:solidFill>
                <a:latin typeface="Arial Narrow" pitchFamily="34" charset="0"/>
              </a:defRPr>
            </a:lvl1pPr>
            <a:lvl2pPr eaLnBrk="0" hangingPunct="0">
              <a:lnSpc>
                <a:spcPct val="85000"/>
              </a:lnSpc>
              <a:spcBef>
                <a:spcPct val="30000"/>
              </a:spcBef>
              <a:buClr>
                <a:srgbClr val="000099"/>
              </a:buClr>
              <a:buSzPct val="70000"/>
              <a:buFont typeface="Wingdings" pitchFamily="2" charset="2"/>
              <a:buChar char="§"/>
              <a:defRPr sz="2400">
                <a:solidFill>
                  <a:srgbClr val="333333"/>
                </a:solidFill>
                <a:latin typeface="Arial Narrow" pitchFamily="34" charset="0"/>
              </a:defRPr>
            </a:lvl2pPr>
            <a:lvl3pPr marL="1143000" indent="-228600" eaLnBrk="0" hangingPunct="0">
              <a:lnSpc>
                <a:spcPct val="85000"/>
              </a:lnSpc>
              <a:spcBef>
                <a:spcPct val="40000"/>
              </a:spcBef>
              <a:buClr>
                <a:srgbClr val="000099"/>
              </a:buClr>
              <a:buSzPct val="70000"/>
              <a:buChar char="»"/>
              <a:defRPr sz="2000">
                <a:solidFill>
                  <a:srgbClr val="333333"/>
                </a:solidFill>
                <a:latin typeface="Arial Narrow" pitchFamily="34" charset="0"/>
              </a:defRPr>
            </a:lvl3pPr>
            <a:lvl4pPr marL="1600200" indent="-228600" eaLnBrk="0" hangingPunct="0">
              <a:lnSpc>
                <a:spcPct val="85000"/>
              </a:lnSpc>
              <a:spcBef>
                <a:spcPct val="40000"/>
              </a:spcBef>
              <a:buClr>
                <a:srgbClr val="000099"/>
              </a:buClr>
              <a:buSzPct val="70000"/>
              <a:buFont typeface="Wingdings" pitchFamily="2" charset="2"/>
              <a:buChar char="§"/>
              <a:defRPr>
                <a:solidFill>
                  <a:srgbClr val="333333"/>
                </a:solidFill>
                <a:latin typeface="Arial Narrow" pitchFamily="34" charset="0"/>
              </a:defRPr>
            </a:lvl4pPr>
            <a:lvl5pPr marL="2057400" indent="-228600" eaLnBrk="0" hangingPunct="0">
              <a:lnSpc>
                <a:spcPct val="85000"/>
              </a:lnSpc>
              <a:spcBef>
                <a:spcPct val="40000"/>
              </a:spcBef>
              <a:buClr>
                <a:srgbClr val="000099"/>
              </a:buClr>
              <a:buSzPct val="70000"/>
              <a:buChar char="»"/>
              <a:defRPr>
                <a:solidFill>
                  <a:srgbClr val="333333"/>
                </a:solidFill>
                <a:latin typeface="Arial Narrow" pitchFamily="34" charset="0"/>
              </a:defRPr>
            </a:lvl5pPr>
            <a:lvl6pPr marL="25146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6pPr>
            <a:lvl7pPr marL="29718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7pPr>
            <a:lvl8pPr marL="34290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8pPr>
            <a:lvl9pPr marL="38862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9pPr>
          </a:lstStyle>
          <a:p>
            <a:pPr eaLnBrk="1" hangingPunct="1">
              <a:lnSpc>
                <a:spcPct val="100000"/>
              </a:lnSpc>
              <a:spcBef>
                <a:spcPct val="0"/>
              </a:spcBef>
              <a:buClrTx/>
              <a:buSzTx/>
              <a:buFontTx/>
              <a:buNone/>
            </a:pPr>
            <a:r>
              <a:rPr lang="en-GB" altLang="en-US" sz="2400" b="1" u="sng" dirty="0" smtClean="0">
                <a:solidFill>
                  <a:schemeClr val="tx1"/>
                </a:solidFill>
                <a:latin typeface="Arial" pitchFamily="34" charset="0"/>
                <a:cs typeface="Arial" pitchFamily="34" charset="0"/>
              </a:rPr>
              <a:t>Journal Impact Factor</a:t>
            </a:r>
            <a:endParaRPr lang="en-GB" altLang="en-US" sz="2400" b="1" u="sng" dirty="0">
              <a:solidFill>
                <a:schemeClr val="tx1"/>
              </a:solidFill>
              <a:latin typeface="Arial" pitchFamily="34" charset="0"/>
              <a:cs typeface="Arial" pitchFamily="34" charset="0"/>
            </a:endParaRPr>
          </a:p>
          <a:p>
            <a:pPr eaLnBrk="1" hangingPunct="1">
              <a:lnSpc>
                <a:spcPct val="100000"/>
              </a:lnSpc>
              <a:spcBef>
                <a:spcPct val="0"/>
              </a:spcBef>
              <a:buClrTx/>
              <a:buSzTx/>
              <a:buFontTx/>
              <a:buChar char="•"/>
            </a:pPr>
            <a:r>
              <a:rPr lang="en-GB" altLang="en-US" sz="1600" b="1" dirty="0">
                <a:solidFill>
                  <a:schemeClr val="tx1"/>
                </a:solidFill>
                <a:latin typeface="Arial" pitchFamily="34" charset="0"/>
                <a:cs typeface="Arial" pitchFamily="34" charset="0"/>
              </a:rPr>
              <a:t> </a:t>
            </a:r>
            <a:r>
              <a:rPr lang="ru-RU" altLang="en-US" sz="1600" b="1" dirty="0">
                <a:solidFill>
                  <a:schemeClr val="tx1"/>
                </a:solidFill>
                <a:latin typeface="Arial" pitchFamily="34" charset="0"/>
                <a:cs typeface="Arial" pitchFamily="34" charset="0"/>
              </a:rPr>
              <a:t>Разработчик: </a:t>
            </a:r>
            <a:r>
              <a:rPr lang="ru-RU" altLang="en-US" sz="1600" b="1" dirty="0" smtClean="0">
                <a:solidFill>
                  <a:schemeClr val="tx1"/>
                </a:solidFill>
                <a:latin typeface="Arial" pitchFamily="34" charset="0"/>
                <a:cs typeface="Arial" pitchFamily="34" charset="0"/>
              </a:rPr>
              <a:t>Юджин </a:t>
            </a:r>
            <a:r>
              <a:rPr lang="ru-RU" altLang="en-US" sz="1600" b="1" dirty="0" err="1" smtClean="0">
                <a:solidFill>
                  <a:schemeClr val="tx1"/>
                </a:solidFill>
                <a:latin typeface="Arial" pitchFamily="34" charset="0"/>
                <a:cs typeface="Arial" pitchFamily="34" charset="0"/>
              </a:rPr>
              <a:t>Гарфилд</a:t>
            </a:r>
            <a:r>
              <a:rPr lang="ru-RU" altLang="en-US" sz="1600" b="1" dirty="0" smtClean="0">
                <a:solidFill>
                  <a:schemeClr val="tx1"/>
                </a:solidFill>
                <a:latin typeface="Arial" pitchFamily="34" charset="0"/>
                <a:cs typeface="Arial" pitchFamily="34" charset="0"/>
              </a:rPr>
              <a:t>, Институт научной информации США </a:t>
            </a:r>
            <a:endParaRPr lang="en-GB" altLang="en-US" sz="1600" b="1" dirty="0">
              <a:solidFill>
                <a:schemeClr val="tx1"/>
              </a:solidFill>
              <a:latin typeface="Arial" pitchFamily="34" charset="0"/>
              <a:cs typeface="Arial" pitchFamily="34" charset="0"/>
            </a:endParaRPr>
          </a:p>
          <a:p>
            <a:pPr eaLnBrk="1" hangingPunct="1">
              <a:lnSpc>
                <a:spcPct val="100000"/>
              </a:lnSpc>
              <a:spcBef>
                <a:spcPct val="0"/>
              </a:spcBef>
              <a:buClrTx/>
              <a:buSzTx/>
              <a:buFontTx/>
              <a:buChar char="•"/>
            </a:pPr>
            <a:r>
              <a:rPr lang="en-GB" altLang="en-US" sz="1600" b="1" dirty="0">
                <a:solidFill>
                  <a:schemeClr val="tx2"/>
                </a:solidFill>
                <a:latin typeface="Arial" pitchFamily="34" charset="0"/>
                <a:cs typeface="Arial" pitchFamily="34" charset="0"/>
              </a:rPr>
              <a:t> </a:t>
            </a:r>
            <a:r>
              <a:rPr lang="ru-RU" altLang="en-US" sz="1600" b="1" dirty="0" smtClean="0">
                <a:solidFill>
                  <a:schemeClr val="tx2"/>
                </a:solidFill>
                <a:latin typeface="Arial" pitchFamily="34" charset="0"/>
                <a:cs typeface="Arial" pitchFamily="34" charset="0"/>
              </a:rPr>
              <a:t>Отношение количества ссылок к количеству статей</a:t>
            </a:r>
            <a:endParaRPr lang="en-GB" altLang="en-US" sz="1600" b="1" dirty="0">
              <a:solidFill>
                <a:schemeClr val="tx1"/>
              </a:solidFill>
              <a:latin typeface="Arial" pitchFamily="34" charset="0"/>
              <a:cs typeface="Arial" pitchFamily="34" charset="0"/>
            </a:endParaRPr>
          </a:p>
          <a:p>
            <a:pPr eaLnBrk="1" hangingPunct="1">
              <a:lnSpc>
                <a:spcPct val="100000"/>
              </a:lnSpc>
              <a:spcBef>
                <a:spcPct val="0"/>
              </a:spcBef>
              <a:buClrTx/>
              <a:buSzTx/>
              <a:buFontTx/>
              <a:buChar char="•"/>
            </a:pPr>
            <a:endParaRPr lang="en-GB" altLang="en-US" sz="1600" b="1" dirty="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184718794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p:cNvGraphicFramePr>
            <a:graphicFrameLocks noGrp="1"/>
          </p:cNvGraphicFramePr>
          <p:nvPr>
            <p:extLst>
              <p:ext uri="{D42A27DB-BD31-4B8C-83A1-F6EECF244321}">
                <p14:modId xmlns="" xmlns:p14="http://schemas.microsoft.com/office/powerpoint/2010/main" val="679924662"/>
              </p:ext>
            </p:extLst>
          </p:nvPr>
        </p:nvGraphicFramePr>
        <p:xfrm>
          <a:off x="214313" y="857250"/>
          <a:ext cx="8715376" cy="5883600"/>
        </p:xfrm>
        <a:graphic>
          <a:graphicData uri="http://schemas.openxmlformats.org/drawingml/2006/table">
            <a:tbl>
              <a:tblPr firstRow="1" bandRow="1">
                <a:tableStyleId>{5C22544A-7EE6-4342-B048-85BDC9FD1C3A}</a:tableStyleId>
              </a:tblPr>
              <a:tblGrid>
                <a:gridCol w="2178844"/>
                <a:gridCol w="2407443"/>
                <a:gridCol w="2438400"/>
                <a:gridCol w="1690689"/>
              </a:tblGrid>
              <a:tr h="365757">
                <a:tc>
                  <a:txBody>
                    <a:bodyPr/>
                    <a:lstStyle/>
                    <a:p>
                      <a:pPr algn="ctr"/>
                      <a:r>
                        <a:rPr lang="ru-RU" sz="1800" dirty="0" smtClean="0"/>
                        <a:t>Аспект</a:t>
                      </a:r>
                      <a:endParaRPr lang="ru-RU" sz="1800" dirty="0"/>
                    </a:p>
                  </a:txBody>
                  <a:tcPr marL="91439" marR="91439" anchor="ctr"/>
                </a:tc>
                <a:tc>
                  <a:txBody>
                    <a:bodyPr/>
                    <a:lstStyle/>
                    <a:p>
                      <a:pPr algn="ctr"/>
                      <a:r>
                        <a:rPr lang="en-US" sz="1800" dirty="0" smtClean="0"/>
                        <a:t>SJR</a:t>
                      </a:r>
                      <a:endParaRPr lang="ru-RU" sz="1800" dirty="0"/>
                    </a:p>
                  </a:txBody>
                  <a:tcPr marL="91439" marR="91439" anchor="ctr"/>
                </a:tc>
                <a:tc>
                  <a:txBody>
                    <a:bodyPr/>
                    <a:lstStyle/>
                    <a:p>
                      <a:pPr algn="ctr"/>
                      <a:r>
                        <a:rPr lang="en-US" sz="1800" dirty="0" smtClean="0"/>
                        <a:t>SNIP</a:t>
                      </a:r>
                      <a:endParaRPr lang="ru-RU" sz="1800" dirty="0"/>
                    </a:p>
                  </a:txBody>
                  <a:tcPr marL="91439" marR="91439" anchor="ctr"/>
                </a:tc>
                <a:tc>
                  <a:txBody>
                    <a:bodyPr/>
                    <a:lstStyle/>
                    <a:p>
                      <a:pPr algn="ctr"/>
                      <a:r>
                        <a:rPr lang="en-US" sz="1800" dirty="0" smtClean="0"/>
                        <a:t>JIF</a:t>
                      </a:r>
                      <a:endParaRPr lang="ru-RU" sz="1800" dirty="0"/>
                    </a:p>
                  </a:txBody>
                  <a:tcPr marL="91439" marR="91439" anchor="ctr"/>
                </a:tc>
              </a:tr>
              <a:tr h="491493">
                <a:tc>
                  <a:txBody>
                    <a:bodyPr/>
                    <a:lstStyle/>
                    <a:p>
                      <a:pPr algn="l"/>
                      <a:r>
                        <a:rPr lang="ru-RU" sz="1600" dirty="0" smtClean="0"/>
                        <a:t>Публикационное окно</a:t>
                      </a:r>
                      <a:endParaRPr lang="ru-RU" sz="1600" dirty="0"/>
                    </a:p>
                  </a:txBody>
                  <a:tcPr marL="91439" marR="91439" anchor="ctr"/>
                </a:tc>
                <a:tc>
                  <a:txBody>
                    <a:bodyPr/>
                    <a:lstStyle/>
                    <a:p>
                      <a:pPr algn="l"/>
                      <a:r>
                        <a:rPr lang="ru-RU" sz="1600" dirty="0" smtClean="0"/>
                        <a:t>3 года</a:t>
                      </a:r>
                      <a:endParaRPr lang="ru-RU" sz="1600" dirty="0"/>
                    </a:p>
                  </a:txBody>
                  <a:tcPr marL="91439" marR="91439" anchor="ctr"/>
                </a:tc>
                <a:tc>
                  <a:txBody>
                    <a:bodyPr/>
                    <a:lstStyle/>
                    <a:p>
                      <a:pPr algn="l"/>
                      <a:r>
                        <a:rPr lang="ru-RU" sz="1600" dirty="0" smtClean="0"/>
                        <a:t>3 года</a:t>
                      </a:r>
                      <a:endParaRPr lang="ru-RU" sz="1600" dirty="0"/>
                    </a:p>
                  </a:txBody>
                  <a:tcPr marL="91439" marR="91439" anchor="ctr"/>
                </a:tc>
                <a:tc>
                  <a:txBody>
                    <a:bodyPr/>
                    <a:lstStyle/>
                    <a:p>
                      <a:pPr algn="l"/>
                      <a:r>
                        <a:rPr lang="ru-RU" sz="1600" dirty="0" smtClean="0"/>
                        <a:t>2 года или 5 лет</a:t>
                      </a:r>
                      <a:endParaRPr lang="ru-RU" sz="1600" dirty="0"/>
                    </a:p>
                  </a:txBody>
                  <a:tcPr marL="91439" marR="91439" anchor="ctr"/>
                </a:tc>
              </a:tr>
              <a:tr h="914394">
                <a:tc>
                  <a:txBody>
                    <a:bodyPr/>
                    <a:lstStyle/>
                    <a:p>
                      <a:pPr algn="l"/>
                      <a:r>
                        <a:rPr lang="ru-RU" sz="1600" dirty="0" smtClean="0"/>
                        <a:t>Отношение</a:t>
                      </a:r>
                      <a:r>
                        <a:rPr lang="ru-RU" sz="1600" baseline="0" dirty="0" smtClean="0"/>
                        <a:t> к </a:t>
                      </a:r>
                      <a:r>
                        <a:rPr lang="ru-RU" sz="1600" baseline="0" dirty="0" err="1" smtClean="0"/>
                        <a:t>самоцитированию</a:t>
                      </a:r>
                      <a:r>
                        <a:rPr lang="ru-RU" sz="1600" baseline="0" dirty="0" smtClean="0"/>
                        <a:t> журнала</a:t>
                      </a:r>
                      <a:endParaRPr lang="ru-RU" sz="1600" dirty="0"/>
                    </a:p>
                  </a:txBody>
                  <a:tcPr marL="91439" marR="91439" anchor="ctr"/>
                </a:tc>
                <a:tc>
                  <a:txBody>
                    <a:bodyPr/>
                    <a:lstStyle/>
                    <a:p>
                      <a:pPr algn="l"/>
                      <a:r>
                        <a:rPr lang="ru-RU" sz="1600" dirty="0" smtClean="0"/>
                        <a:t>Не более</a:t>
                      </a:r>
                      <a:r>
                        <a:rPr lang="ru-RU" sz="1600" baseline="0" dirty="0" smtClean="0"/>
                        <a:t>33% от общего числа</a:t>
                      </a:r>
                      <a:endParaRPr lang="ru-RU" sz="1600" dirty="0"/>
                    </a:p>
                  </a:txBody>
                  <a:tcPr marL="91439" marR="91439" anchor="ctr"/>
                </a:tc>
                <a:tc>
                  <a:txBody>
                    <a:bodyPr/>
                    <a:lstStyle/>
                    <a:p>
                      <a:pPr algn="l"/>
                      <a:r>
                        <a:rPr lang="ru-RU" sz="1600" dirty="0" smtClean="0"/>
                        <a:t>Не</a:t>
                      </a:r>
                      <a:r>
                        <a:rPr lang="ru-RU" sz="1600" baseline="0" dirty="0" smtClean="0"/>
                        <a:t> имеет значения</a:t>
                      </a:r>
                      <a:endParaRPr lang="ru-RU" sz="1600" dirty="0"/>
                    </a:p>
                  </a:txBody>
                  <a:tcPr marL="91439" marR="91439" anchor="ctr"/>
                </a:tc>
                <a:tc>
                  <a:txBody>
                    <a:bodyPr/>
                    <a:lstStyle/>
                    <a:p>
                      <a:pPr algn="l"/>
                      <a:r>
                        <a:rPr lang="ru-RU" sz="1600" dirty="0" smtClean="0"/>
                        <a:t>Не имеет значения</a:t>
                      </a:r>
                      <a:endParaRPr lang="ru-RU" sz="1600" dirty="0"/>
                    </a:p>
                  </a:txBody>
                  <a:tcPr marL="91439" marR="91439" anchor="ctr"/>
                </a:tc>
              </a:tr>
              <a:tr h="775608">
                <a:tc>
                  <a:txBody>
                    <a:bodyPr/>
                    <a:lstStyle/>
                    <a:p>
                      <a:pPr algn="l"/>
                      <a:r>
                        <a:rPr lang="ru-RU" sz="1600" dirty="0" smtClean="0"/>
                        <a:t>Нормализация по предметной области</a:t>
                      </a:r>
                      <a:endParaRPr lang="ru-RU" sz="1600" dirty="0"/>
                    </a:p>
                  </a:txBody>
                  <a:tcPr marL="91439" marR="91439" anchor="ctr"/>
                </a:tc>
                <a:tc>
                  <a:txBody>
                    <a:bodyPr/>
                    <a:lstStyle/>
                    <a:p>
                      <a:pPr algn="l"/>
                      <a:r>
                        <a:rPr lang="ru-RU" sz="1600" dirty="0" smtClean="0"/>
                        <a:t>Да</a:t>
                      </a:r>
                      <a:endParaRPr lang="ru-RU" sz="1600" dirty="0"/>
                    </a:p>
                  </a:txBody>
                  <a:tcPr marL="91439" marR="91439" anchor="ctr"/>
                </a:tc>
                <a:tc>
                  <a:txBody>
                    <a:bodyPr/>
                    <a:lstStyle/>
                    <a:p>
                      <a:pPr algn="l"/>
                      <a:r>
                        <a:rPr lang="ru-RU" sz="1600" dirty="0" smtClean="0"/>
                        <a:t>Да</a:t>
                      </a:r>
                      <a:endParaRPr lang="ru-RU" sz="1600" dirty="0"/>
                    </a:p>
                  </a:txBody>
                  <a:tcPr marL="91439" marR="91439" anchor="ctr"/>
                </a:tc>
                <a:tc>
                  <a:txBody>
                    <a:bodyPr/>
                    <a:lstStyle/>
                    <a:p>
                      <a:pPr algn="l"/>
                      <a:r>
                        <a:rPr lang="ru-RU" sz="1600" dirty="0" smtClean="0"/>
                        <a:t>Нет</a:t>
                      </a:r>
                      <a:endParaRPr lang="ru-RU" sz="1600" dirty="0"/>
                    </a:p>
                  </a:txBody>
                  <a:tcPr marL="91439" marR="91439" anchor="ctr"/>
                </a:tc>
              </a:tr>
              <a:tr h="914394">
                <a:tc>
                  <a:txBody>
                    <a:bodyPr/>
                    <a:lstStyle/>
                    <a:p>
                      <a:pPr algn="l"/>
                      <a:r>
                        <a:rPr lang="ru-RU" sz="1600" dirty="0" smtClean="0"/>
                        <a:t>Тип документов,</a:t>
                      </a:r>
                      <a:r>
                        <a:rPr lang="ru-RU" sz="1600" baseline="0" dirty="0" smtClean="0"/>
                        <a:t> </a:t>
                      </a:r>
                      <a:r>
                        <a:rPr lang="ru-RU" sz="1600" dirty="0" smtClean="0"/>
                        <a:t>используемых в числителе</a:t>
                      </a:r>
                      <a:endParaRPr lang="ru-RU" sz="1600" dirty="0"/>
                    </a:p>
                  </a:txBody>
                  <a:tcPr marL="91439" marR="91439" anchor="ctr"/>
                </a:tc>
                <a:tc>
                  <a:txBody>
                    <a:bodyPr/>
                    <a:lstStyle/>
                    <a:p>
                      <a:pPr algn="l"/>
                      <a:r>
                        <a:rPr lang="ru-RU" sz="1600" dirty="0" smtClean="0"/>
                        <a:t>Только</a:t>
                      </a:r>
                      <a:r>
                        <a:rPr lang="ru-RU" sz="1600" baseline="0" dirty="0" smtClean="0"/>
                        <a:t> реферируемые, статьи, обзоры, доклады на конференциях</a:t>
                      </a:r>
                      <a:endParaRPr lang="ru-RU" sz="1600" dirty="0"/>
                    </a:p>
                  </a:txBody>
                  <a:tcPr marL="91439" marR="91439"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smtClean="0"/>
                        <a:t>Только</a:t>
                      </a:r>
                      <a:r>
                        <a:rPr lang="ru-RU" sz="1600" baseline="0" dirty="0" smtClean="0"/>
                        <a:t> реферируемые, статьи, обзоры, доклады на конференциях</a:t>
                      </a:r>
                      <a:endParaRPr lang="ru-RU" sz="1600" dirty="0" smtClean="0"/>
                    </a:p>
                  </a:txBody>
                  <a:tcPr marL="91439" marR="91439" anchor="ctr"/>
                </a:tc>
                <a:tc>
                  <a:txBody>
                    <a:bodyPr/>
                    <a:lstStyle/>
                    <a:p>
                      <a:pPr algn="l"/>
                      <a:r>
                        <a:rPr lang="ru-RU" sz="1600" dirty="0" smtClean="0"/>
                        <a:t>Все документы</a:t>
                      </a:r>
                      <a:endParaRPr lang="ru-RU" sz="1600" dirty="0"/>
                    </a:p>
                  </a:txBody>
                  <a:tcPr marL="91439" marR="91439" anchor="ctr"/>
                </a:tc>
              </a:tr>
              <a:tr h="914394">
                <a:tc>
                  <a:txBody>
                    <a:bodyPr/>
                    <a:lstStyle/>
                    <a:p>
                      <a:pPr algn="l"/>
                      <a:r>
                        <a:rPr lang="ru-RU" sz="1600" dirty="0" smtClean="0"/>
                        <a:t>Тип документов, используемых в знаменателе</a:t>
                      </a:r>
                      <a:endParaRPr lang="ru-RU" sz="1600" dirty="0"/>
                    </a:p>
                  </a:txBody>
                  <a:tcPr marL="91439" marR="91439" anchor="ctr"/>
                </a:tc>
                <a:tc>
                  <a:txBody>
                    <a:bodyPr/>
                    <a:lstStyle/>
                    <a:p>
                      <a:pPr algn="l"/>
                      <a:r>
                        <a:rPr lang="ru-RU" sz="1600" dirty="0" smtClean="0"/>
                        <a:t>Только</a:t>
                      </a:r>
                      <a:r>
                        <a:rPr lang="ru-RU" sz="1600" baseline="0" dirty="0" smtClean="0"/>
                        <a:t> реферируемые: статьи, обзоры, труды конференций</a:t>
                      </a:r>
                      <a:endParaRPr lang="ru-RU" sz="1600" dirty="0"/>
                    </a:p>
                  </a:txBody>
                  <a:tcPr marL="91439" marR="91439"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smtClean="0"/>
                        <a:t>Только</a:t>
                      </a:r>
                      <a:r>
                        <a:rPr lang="ru-RU" sz="1600" baseline="0" dirty="0" smtClean="0"/>
                        <a:t> реферируемые: статьи, обзоры, труды конференций</a:t>
                      </a:r>
                      <a:endParaRPr lang="ru-RU" sz="1600" dirty="0" smtClean="0"/>
                    </a:p>
                  </a:txBody>
                  <a:tcPr marL="91439" marR="91439" anchor="ctr"/>
                </a:tc>
                <a:tc>
                  <a:txBody>
                    <a:bodyPr/>
                    <a:lstStyle/>
                    <a:p>
                      <a:pPr algn="l"/>
                      <a:r>
                        <a:rPr lang="ru-RU" sz="1600" dirty="0" smtClean="0"/>
                        <a:t>Статьи,</a:t>
                      </a:r>
                      <a:r>
                        <a:rPr lang="ru-RU" sz="1600" baseline="0" dirty="0" smtClean="0"/>
                        <a:t> обзоры, труды конференций</a:t>
                      </a:r>
                      <a:endParaRPr lang="ru-RU" sz="1600" dirty="0"/>
                    </a:p>
                  </a:txBody>
                  <a:tcPr marL="91439" marR="91439" anchor="ctr"/>
                </a:tc>
              </a:tr>
              <a:tr h="822954">
                <a:tc>
                  <a:txBody>
                    <a:bodyPr/>
                    <a:lstStyle/>
                    <a:p>
                      <a:pPr algn="l"/>
                      <a:r>
                        <a:rPr lang="ru-RU" sz="1600" dirty="0" smtClean="0"/>
                        <a:t>Статус цитируемого источника</a:t>
                      </a:r>
                      <a:endParaRPr lang="ru-RU" sz="1600" dirty="0"/>
                    </a:p>
                  </a:txBody>
                  <a:tcPr marL="91439" marR="91439" anchor="ctr"/>
                </a:tc>
                <a:tc>
                  <a:txBody>
                    <a:bodyPr/>
                    <a:lstStyle/>
                    <a:p>
                      <a:pPr algn="l"/>
                      <a:r>
                        <a:rPr lang="ru-RU" sz="1600" dirty="0" smtClean="0"/>
                        <a:t>Вес</a:t>
                      </a:r>
                      <a:r>
                        <a:rPr lang="ru-RU" sz="1600" baseline="0" dirty="0" smtClean="0"/>
                        <a:t> цитаты на основе престижа журнала</a:t>
                      </a:r>
                      <a:endParaRPr lang="ru-RU" sz="1600" dirty="0"/>
                    </a:p>
                  </a:txBody>
                  <a:tcPr marL="91439" marR="91439" anchor="ctr"/>
                </a:tc>
                <a:tc>
                  <a:txBody>
                    <a:bodyPr/>
                    <a:lstStyle/>
                    <a:p>
                      <a:pPr algn="l"/>
                      <a:r>
                        <a:rPr lang="ru-RU" sz="1600" dirty="0" smtClean="0"/>
                        <a:t>Не имеет  значения</a:t>
                      </a:r>
                      <a:endParaRPr lang="ru-RU" sz="1600" dirty="0"/>
                    </a:p>
                  </a:txBody>
                  <a:tcPr marL="91439" marR="91439" anchor="ctr"/>
                </a:tc>
                <a:tc>
                  <a:txBody>
                    <a:bodyPr/>
                    <a:lstStyle/>
                    <a:p>
                      <a:pPr algn="l"/>
                      <a:r>
                        <a:rPr lang="ru-RU" sz="1600" dirty="0" smtClean="0"/>
                        <a:t>Не имеет значения</a:t>
                      </a:r>
                    </a:p>
                  </a:txBody>
                  <a:tcPr marL="91439" marR="91439" anchor="ctr"/>
                </a:tc>
              </a:tr>
              <a:tr h="444570">
                <a:tc>
                  <a:txBody>
                    <a:bodyPr/>
                    <a:lstStyle/>
                    <a:p>
                      <a:pPr algn="l"/>
                      <a:r>
                        <a:rPr lang="ru-RU" sz="1600" dirty="0" smtClean="0"/>
                        <a:t>Источник данных</a:t>
                      </a:r>
                      <a:endParaRPr lang="ru-RU" sz="1600" dirty="0"/>
                    </a:p>
                  </a:txBody>
                  <a:tcPr marL="91439" marR="91439" anchor="ctr"/>
                </a:tc>
                <a:tc>
                  <a:txBody>
                    <a:bodyPr/>
                    <a:lstStyle/>
                    <a:p>
                      <a:pPr algn="l"/>
                      <a:r>
                        <a:rPr lang="en-US" sz="1600" dirty="0" smtClean="0"/>
                        <a:t>Scopus</a:t>
                      </a:r>
                      <a:endParaRPr lang="ru-RU" sz="1600" dirty="0"/>
                    </a:p>
                  </a:txBody>
                  <a:tcPr marL="91439" marR="91439" anchor="ctr"/>
                </a:tc>
                <a:tc>
                  <a:txBody>
                    <a:bodyPr/>
                    <a:lstStyle/>
                    <a:p>
                      <a:pPr algn="l"/>
                      <a:r>
                        <a:rPr lang="en-US" sz="1600" dirty="0" smtClean="0"/>
                        <a:t>Scopus</a:t>
                      </a:r>
                      <a:endParaRPr lang="ru-RU" sz="1600" dirty="0"/>
                    </a:p>
                  </a:txBody>
                  <a:tcPr marL="91439" marR="91439" anchor="ctr"/>
                </a:tc>
                <a:tc>
                  <a:txBody>
                    <a:bodyPr/>
                    <a:lstStyle/>
                    <a:p>
                      <a:pPr algn="l"/>
                      <a:r>
                        <a:rPr lang="en-US" sz="1600" dirty="0" smtClean="0"/>
                        <a:t>JCR (</a:t>
                      </a:r>
                      <a:r>
                        <a:rPr lang="en-US" sz="1600" dirty="0" err="1" smtClean="0"/>
                        <a:t>WoS</a:t>
                      </a:r>
                      <a:r>
                        <a:rPr lang="en-US" sz="1600" dirty="0" smtClean="0"/>
                        <a:t>)</a:t>
                      </a:r>
                      <a:endParaRPr lang="ru-RU" sz="1600" dirty="0" smtClean="0"/>
                    </a:p>
                  </a:txBody>
                  <a:tcPr marL="91439" marR="91439" anchor="ctr"/>
                </a:tc>
              </a:tr>
            </a:tbl>
          </a:graphicData>
        </a:graphic>
      </p:graphicFrame>
      <p:sp>
        <p:nvSpPr>
          <p:cNvPr id="130097" name="Заголовок 7"/>
          <p:cNvSpPr>
            <a:spLocks noGrp="1"/>
          </p:cNvSpPr>
          <p:nvPr>
            <p:ph type="title"/>
          </p:nvPr>
        </p:nvSpPr>
        <p:spPr>
          <a:xfrm>
            <a:off x="785813" y="428625"/>
            <a:ext cx="7620000" cy="409575"/>
          </a:xfrm>
        </p:spPr>
        <p:txBody>
          <a:bodyPr>
            <a:normAutofit fontScale="90000"/>
          </a:bodyPr>
          <a:lstStyle/>
          <a:p>
            <a:r>
              <a:rPr lang="ru-RU" altLang="en-US" sz="2200" smtClean="0">
                <a:cs typeface="Arial" charset="0"/>
              </a:rPr>
              <a:t>Сравнительные характеристики </a:t>
            </a:r>
            <a:r>
              <a:rPr lang="en-US" altLang="en-US" sz="2200" smtClean="0">
                <a:cs typeface="Arial" charset="0"/>
              </a:rPr>
              <a:t>SJR, SNIP, JIF</a:t>
            </a:r>
            <a:endParaRPr lang="ru-RU" altLang="en-US" sz="2200" smtClean="0">
              <a:cs typeface="Arial" charset="0"/>
            </a:endParaRPr>
          </a:p>
        </p:txBody>
      </p:sp>
    </p:spTree>
    <p:extLst>
      <p:ext uri="{BB962C8B-B14F-4D97-AF65-F5344CB8AC3E}">
        <p14:creationId xmlns="" xmlns:p14="http://schemas.microsoft.com/office/powerpoint/2010/main" val="11058178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yakshonakg\Desktop\17-10-2017 10-40-3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3552" y="1447799"/>
            <a:ext cx="7956864" cy="52720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292976" y="457200"/>
            <a:ext cx="8496032" cy="685800"/>
          </a:xfrm>
        </p:spPr>
        <p:txBody>
          <a:bodyPr>
            <a:noAutofit/>
          </a:bodyPr>
          <a:lstStyle/>
          <a:p>
            <a:r>
              <a:rPr lang="ru-RU" sz="2000" dirty="0" smtClean="0"/>
              <a:t>Список журналов </a:t>
            </a:r>
            <a:r>
              <a:rPr lang="en-GB" sz="2000" dirty="0" smtClean="0"/>
              <a:t> Scopus </a:t>
            </a:r>
            <a:r>
              <a:rPr lang="ru-RU" sz="2000" dirty="0" smtClean="0"/>
              <a:t>с метриками можно найти по адресу: </a:t>
            </a:r>
            <a:r>
              <a:rPr lang="en-US" sz="2000" dirty="0" smtClean="0"/>
              <a:t>http</a:t>
            </a:r>
            <a:r>
              <a:rPr lang="en-US" sz="2000" dirty="0"/>
              <a:t>://</a:t>
            </a:r>
            <a:r>
              <a:rPr lang="en-US" sz="2000" dirty="0" smtClean="0"/>
              <a:t>www.journalmetrics.</a:t>
            </a:r>
            <a:r>
              <a:rPr lang="en-GB" sz="2000" dirty="0" smtClean="0"/>
              <a:t>scopus.com</a:t>
            </a:r>
            <a:endParaRPr lang="en-US" sz="2000" dirty="0"/>
          </a:p>
        </p:txBody>
      </p:sp>
      <p:cxnSp>
        <p:nvCxnSpPr>
          <p:cNvPr id="9" name="Straight Connector 8"/>
          <p:cNvCxnSpPr/>
          <p:nvPr/>
        </p:nvCxnSpPr>
        <p:spPr>
          <a:xfrm>
            <a:off x="7086600" y="3882788"/>
            <a:ext cx="938048"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7123501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34587" y="5503722"/>
            <a:ext cx="2313691" cy="6101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 name="Picture 11" descr="pile of papers folders.jpg"/>
          <p:cNvPicPr>
            <a:picLocks noChangeAspect="1"/>
          </p:cNvPicPr>
          <p:nvPr/>
        </p:nvPicPr>
        <p:blipFill>
          <a:blip r:embed="rId4" cstate="print"/>
          <a:srcRect/>
          <a:stretch>
            <a:fillRect/>
          </a:stretch>
        </p:blipFill>
        <p:spPr bwMode="auto">
          <a:xfrm>
            <a:off x="889331" y="1467079"/>
            <a:ext cx="906472" cy="1158965"/>
          </a:xfrm>
          <a:prstGeom prst="rect">
            <a:avLst/>
          </a:prstGeom>
          <a:noFill/>
          <a:ln w="9525">
            <a:noFill/>
            <a:miter lim="800000"/>
            <a:headEnd/>
            <a:tailEnd/>
          </a:ln>
        </p:spPr>
      </p:pic>
      <p:sp>
        <p:nvSpPr>
          <p:cNvPr id="3" name="Title 2"/>
          <p:cNvSpPr>
            <a:spLocks noGrp="1"/>
          </p:cNvSpPr>
          <p:nvPr>
            <p:ph type="title"/>
          </p:nvPr>
        </p:nvSpPr>
        <p:spPr>
          <a:xfrm>
            <a:off x="228600" y="598053"/>
            <a:ext cx="8447856" cy="562074"/>
          </a:xfrm>
        </p:spPr>
        <p:txBody>
          <a:bodyPr>
            <a:noAutofit/>
          </a:bodyPr>
          <a:lstStyle/>
          <a:p>
            <a:r>
              <a:rPr lang="ru-RU" dirty="0" smtClean="0"/>
              <a:t>Прозрачный процесс оценки журналов при отборе</a:t>
            </a:r>
            <a:r>
              <a:rPr lang="ru-RU" dirty="0"/>
              <a:t> </a:t>
            </a:r>
            <a:r>
              <a:rPr lang="ru-RU" dirty="0" smtClean="0"/>
              <a:t>независимым Советом по отбору (</a:t>
            </a:r>
            <a:r>
              <a:rPr lang="en-GB" dirty="0" smtClean="0"/>
              <a:t>CSAB</a:t>
            </a:r>
            <a:r>
              <a:rPr lang="ru-RU" dirty="0" smtClean="0"/>
              <a:t>)</a:t>
            </a:r>
            <a:endParaRPr lang="en-US" dirty="0"/>
          </a:p>
        </p:txBody>
      </p:sp>
      <p:sp>
        <p:nvSpPr>
          <p:cNvPr id="5" name="TextBox 16"/>
          <p:cNvSpPr txBox="1">
            <a:spLocks noChangeArrowheads="1"/>
          </p:cNvSpPr>
          <p:nvPr/>
        </p:nvSpPr>
        <p:spPr bwMode="auto">
          <a:xfrm>
            <a:off x="0" y="1417768"/>
            <a:ext cx="1515800" cy="553998"/>
          </a:xfrm>
          <a:prstGeom prst="rect">
            <a:avLst/>
          </a:prstGeom>
          <a:noFill/>
          <a:ln w="9525">
            <a:noFill/>
            <a:miter lim="800000"/>
            <a:headEnd/>
            <a:tailEnd/>
          </a:ln>
        </p:spPr>
        <p:txBody>
          <a:bodyPr wrap="none">
            <a:spAutoFit/>
          </a:bodyPr>
          <a:lstStyle/>
          <a:p>
            <a:r>
              <a:rPr lang="ru-RU" sz="1500" b="1" dirty="0" smtClean="0">
                <a:latin typeface="Arial Rounded MT Bold" pitchFamily="34" charset="0"/>
              </a:rPr>
              <a:t>Издатель</a:t>
            </a:r>
            <a:endParaRPr lang="en-GB" sz="1500" b="1" dirty="0" smtClean="0">
              <a:latin typeface="Arial Rounded MT Bold" pitchFamily="34" charset="0"/>
            </a:endParaRPr>
          </a:p>
          <a:p>
            <a:r>
              <a:rPr lang="en-GB" sz="1500" b="1" dirty="0" smtClean="0">
                <a:latin typeface="Arial Rounded MT Bold" pitchFamily="34" charset="0"/>
              </a:rPr>
              <a:t> </a:t>
            </a:r>
            <a:r>
              <a:rPr lang="ru-RU" sz="1500" b="1" dirty="0" smtClean="0">
                <a:latin typeface="Arial Rounded MT Bold" pitchFamily="34" charset="0"/>
              </a:rPr>
              <a:t>или редактор</a:t>
            </a:r>
            <a:endParaRPr lang="en-US" sz="1500" b="1" dirty="0">
              <a:latin typeface="Arial Rounded MT Bold" pitchFamily="34" charset="0"/>
            </a:endParaRPr>
          </a:p>
        </p:txBody>
      </p:sp>
      <p:cxnSp>
        <p:nvCxnSpPr>
          <p:cNvPr id="9" name="Straight Arrow Connector 8"/>
          <p:cNvCxnSpPr/>
          <p:nvPr/>
        </p:nvCxnSpPr>
        <p:spPr>
          <a:xfrm>
            <a:off x="1371600" y="2680970"/>
            <a:ext cx="0" cy="457200"/>
          </a:xfrm>
          <a:prstGeom prst="straightConnector1">
            <a:avLst/>
          </a:prstGeom>
          <a:ln w="28575">
            <a:solidFill>
              <a:schemeClr val="tx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23"/>
          <p:cNvSpPr txBox="1">
            <a:spLocks noChangeArrowheads="1"/>
          </p:cNvSpPr>
          <p:nvPr/>
        </p:nvSpPr>
        <p:spPr bwMode="auto">
          <a:xfrm>
            <a:off x="47072" y="2528570"/>
            <a:ext cx="1629328" cy="307777"/>
          </a:xfrm>
          <a:prstGeom prst="rect">
            <a:avLst/>
          </a:prstGeom>
          <a:noFill/>
          <a:ln w="9525">
            <a:noFill/>
            <a:miter lim="800000"/>
            <a:headEnd/>
            <a:tailEnd/>
          </a:ln>
        </p:spPr>
        <p:txBody>
          <a:bodyPr wrap="square">
            <a:spAutoFit/>
          </a:bodyPr>
          <a:lstStyle/>
          <a:p>
            <a:r>
              <a:rPr lang="ru-RU" sz="1400" b="1" dirty="0" smtClean="0">
                <a:latin typeface="Arial Rounded MT Bold" pitchFamily="34" charset="0"/>
              </a:rPr>
              <a:t>Подает заявку</a:t>
            </a:r>
            <a:endParaRPr lang="en-US" sz="1400" b="1" dirty="0">
              <a:latin typeface="Arial Rounded MT Bold" pitchFamily="34" charset="0"/>
            </a:endParaRPr>
          </a:p>
        </p:txBody>
      </p:sp>
      <p:pic>
        <p:nvPicPr>
          <p:cNvPr id="11" name="Picture 2" descr="C:\Users\dyase\AppData\Local\Microsoft\Windows\Temporary Internet Files\Content.Outlook\K3Z5LGES\Scopus word Clear zone.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r="54847" b="67888"/>
          <a:stretch/>
        </p:blipFill>
        <p:spPr bwMode="auto">
          <a:xfrm>
            <a:off x="7615884" y="3167231"/>
            <a:ext cx="1451916" cy="580539"/>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23"/>
          <p:cNvSpPr txBox="1">
            <a:spLocks noChangeArrowheads="1"/>
          </p:cNvSpPr>
          <p:nvPr/>
        </p:nvSpPr>
        <p:spPr bwMode="auto">
          <a:xfrm>
            <a:off x="397664" y="3138170"/>
            <a:ext cx="1564852" cy="523220"/>
          </a:xfrm>
          <a:prstGeom prst="rect">
            <a:avLst/>
          </a:prstGeom>
          <a:noFill/>
          <a:ln w="9525">
            <a:noFill/>
            <a:miter lim="800000"/>
            <a:headEnd/>
            <a:tailEnd/>
          </a:ln>
        </p:spPr>
        <p:txBody>
          <a:bodyPr wrap="none">
            <a:spAutoFit/>
          </a:bodyPr>
          <a:lstStyle/>
          <a:p>
            <a:pPr algn="ctr"/>
            <a:r>
              <a:rPr lang="ru-RU" sz="1400" b="1" dirty="0" smtClean="0">
                <a:latin typeface="Arial Rounded MT Bold" pitchFamily="34" charset="0"/>
              </a:rPr>
              <a:t>Проверка</a:t>
            </a:r>
            <a:r>
              <a:rPr lang="en-GB" sz="1400" b="1" dirty="0" smtClean="0">
                <a:latin typeface="Arial Rounded MT Bold" pitchFamily="34" charset="0"/>
              </a:rPr>
              <a:t> </a:t>
            </a:r>
          </a:p>
          <a:p>
            <a:pPr algn="ctr"/>
            <a:r>
              <a:rPr lang="ru-RU" sz="1400" b="1" dirty="0">
                <a:latin typeface="Arial Rounded MT Bold" pitchFamily="34" charset="0"/>
              </a:rPr>
              <a:t>м</a:t>
            </a:r>
            <a:r>
              <a:rPr lang="ru-RU" sz="1400" b="1" dirty="0" smtClean="0">
                <a:latin typeface="Arial Rounded MT Bold" pitchFamily="34" charset="0"/>
              </a:rPr>
              <a:t>ин. критериев</a:t>
            </a:r>
            <a:endParaRPr lang="en-US" sz="1400" b="1" dirty="0">
              <a:latin typeface="Arial Rounded MT Bold" pitchFamily="34" charset="0"/>
            </a:endParaRPr>
          </a:p>
        </p:txBody>
      </p:sp>
      <p:cxnSp>
        <p:nvCxnSpPr>
          <p:cNvPr id="15" name="Straight Arrow Connector 14"/>
          <p:cNvCxnSpPr/>
          <p:nvPr/>
        </p:nvCxnSpPr>
        <p:spPr>
          <a:xfrm>
            <a:off x="1905000" y="3442970"/>
            <a:ext cx="533400" cy="0"/>
          </a:xfrm>
          <a:prstGeom prst="straightConnector1">
            <a:avLst/>
          </a:prstGeom>
          <a:ln w="28575">
            <a:solidFill>
              <a:schemeClr val="tx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905000" y="2680970"/>
            <a:ext cx="0" cy="762000"/>
          </a:xfrm>
          <a:prstGeom prst="straightConnector1">
            <a:avLst/>
          </a:prstGeom>
          <a:ln w="28575">
            <a:solidFill>
              <a:schemeClr val="tx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45090" name="Picture 2"/>
          <p:cNvPicPr>
            <a:picLocks noChangeAspect="1" noChangeArrowheads="1"/>
          </p:cNvPicPr>
          <p:nvPr/>
        </p:nvPicPr>
        <p:blipFill>
          <a:blip r:embed="rId6" cstate="print"/>
          <a:srcRect/>
          <a:stretch>
            <a:fillRect/>
          </a:stretch>
        </p:blipFill>
        <p:spPr bwMode="auto">
          <a:xfrm>
            <a:off x="2438400" y="3214370"/>
            <a:ext cx="435820" cy="381000"/>
          </a:xfrm>
          <a:prstGeom prst="rect">
            <a:avLst/>
          </a:prstGeom>
          <a:noFill/>
          <a:ln w="9525">
            <a:noFill/>
            <a:miter lim="800000"/>
            <a:headEnd/>
            <a:tailEnd/>
          </a:ln>
        </p:spPr>
      </p:pic>
      <p:pic>
        <p:nvPicPr>
          <p:cNvPr id="345091" name="Picture 3"/>
          <p:cNvPicPr>
            <a:picLocks noChangeAspect="1" noChangeArrowheads="1"/>
          </p:cNvPicPr>
          <p:nvPr/>
        </p:nvPicPr>
        <p:blipFill>
          <a:blip r:embed="rId7" cstate="print"/>
          <a:srcRect/>
          <a:stretch>
            <a:fillRect/>
          </a:stretch>
        </p:blipFill>
        <p:spPr bwMode="auto">
          <a:xfrm>
            <a:off x="1752600" y="2223770"/>
            <a:ext cx="381000" cy="432816"/>
          </a:xfrm>
          <a:prstGeom prst="rect">
            <a:avLst/>
          </a:prstGeom>
          <a:noFill/>
          <a:ln w="9525">
            <a:noFill/>
            <a:miter lim="800000"/>
            <a:headEnd/>
            <a:tailEnd/>
          </a:ln>
        </p:spPr>
      </p:pic>
      <p:sp>
        <p:nvSpPr>
          <p:cNvPr id="23" name="TextBox 23"/>
          <p:cNvSpPr txBox="1">
            <a:spLocks noChangeArrowheads="1"/>
          </p:cNvSpPr>
          <p:nvPr/>
        </p:nvSpPr>
        <p:spPr bwMode="auto">
          <a:xfrm>
            <a:off x="2585980" y="3138170"/>
            <a:ext cx="1487202" cy="523220"/>
          </a:xfrm>
          <a:prstGeom prst="rect">
            <a:avLst/>
          </a:prstGeom>
          <a:noFill/>
          <a:ln w="9525">
            <a:noFill/>
            <a:miter lim="800000"/>
            <a:headEnd/>
            <a:tailEnd/>
          </a:ln>
        </p:spPr>
        <p:txBody>
          <a:bodyPr wrap="none">
            <a:spAutoFit/>
          </a:bodyPr>
          <a:lstStyle/>
          <a:p>
            <a:pPr algn="ctr"/>
            <a:r>
              <a:rPr lang="en-GB" sz="1400" b="1" dirty="0" smtClean="0">
                <a:latin typeface="Arial Rounded MT Bold" pitchFamily="34" charset="0"/>
              </a:rPr>
              <a:t>“</a:t>
            </a:r>
            <a:r>
              <a:rPr lang="ru-RU" sz="1400" b="1" dirty="0" smtClean="0">
                <a:latin typeface="Arial Rounded MT Bold" pitchFamily="34" charset="0"/>
              </a:rPr>
              <a:t>Дополнение</a:t>
            </a:r>
            <a:r>
              <a:rPr lang="en-GB" sz="1400" b="1" dirty="0" smtClean="0">
                <a:latin typeface="Arial Rounded MT Bold" pitchFamily="34" charset="0"/>
              </a:rPr>
              <a:t>” </a:t>
            </a:r>
          </a:p>
          <a:p>
            <a:pPr algn="ctr"/>
            <a:r>
              <a:rPr lang="ru-RU" sz="1400" b="1" dirty="0" smtClean="0">
                <a:latin typeface="Arial Rounded MT Bold" pitchFamily="34" charset="0"/>
              </a:rPr>
              <a:t>данных</a:t>
            </a:r>
            <a:endParaRPr lang="en-US" sz="1400" b="1" dirty="0">
              <a:latin typeface="Arial Rounded MT Bold" pitchFamily="34" charset="0"/>
            </a:endParaRPr>
          </a:p>
        </p:txBody>
      </p:sp>
      <p:cxnSp>
        <p:nvCxnSpPr>
          <p:cNvPr id="26" name="Straight Arrow Connector 25"/>
          <p:cNvCxnSpPr/>
          <p:nvPr/>
        </p:nvCxnSpPr>
        <p:spPr>
          <a:xfrm>
            <a:off x="3657600" y="3457500"/>
            <a:ext cx="496113" cy="0"/>
          </a:xfrm>
          <a:prstGeom prst="straightConnector1">
            <a:avLst/>
          </a:prstGeom>
          <a:ln w="28575">
            <a:solidFill>
              <a:schemeClr val="tx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TextBox 23"/>
          <p:cNvSpPr txBox="1">
            <a:spLocks noChangeArrowheads="1"/>
          </p:cNvSpPr>
          <p:nvPr/>
        </p:nvSpPr>
        <p:spPr bwMode="auto">
          <a:xfrm>
            <a:off x="3731370" y="2355730"/>
            <a:ext cx="1898661" cy="307777"/>
          </a:xfrm>
          <a:prstGeom prst="rect">
            <a:avLst/>
          </a:prstGeom>
          <a:noFill/>
          <a:ln w="9525">
            <a:noFill/>
            <a:miter lim="800000"/>
            <a:headEnd/>
            <a:tailEnd/>
          </a:ln>
        </p:spPr>
        <p:txBody>
          <a:bodyPr wrap="none">
            <a:spAutoFit/>
          </a:bodyPr>
          <a:lstStyle/>
          <a:p>
            <a:pPr algn="ctr"/>
            <a:r>
              <a:rPr lang="ru-RU" sz="1400" b="1" dirty="0" smtClean="0">
                <a:latin typeface="Arial Rounded MT Bold" pitchFamily="34" charset="0"/>
              </a:rPr>
              <a:t>Оценивают журнал</a:t>
            </a:r>
            <a:endParaRPr lang="en-US" sz="1400" b="1" dirty="0">
              <a:latin typeface="Arial Rounded MT Bold" pitchFamily="34" charset="0"/>
            </a:endParaRPr>
          </a:p>
        </p:txBody>
      </p:sp>
      <p:sp>
        <p:nvSpPr>
          <p:cNvPr id="28" name="TextBox 23"/>
          <p:cNvSpPr txBox="1">
            <a:spLocks noChangeArrowheads="1"/>
          </p:cNvSpPr>
          <p:nvPr/>
        </p:nvSpPr>
        <p:spPr bwMode="auto">
          <a:xfrm>
            <a:off x="4492696" y="4248904"/>
            <a:ext cx="843501" cy="369332"/>
          </a:xfrm>
          <a:prstGeom prst="rect">
            <a:avLst/>
          </a:prstGeom>
          <a:noFill/>
          <a:ln w="9525">
            <a:noFill/>
            <a:miter lim="800000"/>
            <a:headEnd/>
            <a:tailEnd/>
          </a:ln>
        </p:spPr>
        <p:txBody>
          <a:bodyPr wrap="none">
            <a:spAutoFit/>
          </a:bodyPr>
          <a:lstStyle/>
          <a:p>
            <a:pPr algn="ctr"/>
            <a:r>
              <a:rPr lang="en-GB" dirty="0" smtClean="0">
                <a:latin typeface="Arial Rounded MT Bold" pitchFamily="34" charset="0"/>
              </a:rPr>
              <a:t>CSAB</a:t>
            </a:r>
            <a:endParaRPr lang="en-US" dirty="0">
              <a:latin typeface="Arial Rounded MT Bold" pitchFamily="34" charset="0"/>
            </a:endParaRPr>
          </a:p>
        </p:txBody>
      </p:sp>
      <p:cxnSp>
        <p:nvCxnSpPr>
          <p:cNvPr id="30" name="Straight Arrow Connector 29"/>
          <p:cNvCxnSpPr/>
          <p:nvPr/>
        </p:nvCxnSpPr>
        <p:spPr>
          <a:xfrm>
            <a:off x="7137633" y="3431625"/>
            <a:ext cx="468086" cy="11345"/>
          </a:xfrm>
          <a:prstGeom prst="straightConnector1">
            <a:avLst/>
          </a:prstGeom>
          <a:ln w="28575">
            <a:solidFill>
              <a:schemeClr val="tx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2" name="Picture 2"/>
          <p:cNvPicPr>
            <a:picLocks noChangeAspect="1" noChangeArrowheads="1"/>
          </p:cNvPicPr>
          <p:nvPr/>
        </p:nvPicPr>
        <p:blipFill>
          <a:blip r:embed="rId6" cstate="print"/>
          <a:srcRect/>
          <a:stretch>
            <a:fillRect/>
          </a:stretch>
        </p:blipFill>
        <p:spPr bwMode="auto">
          <a:xfrm>
            <a:off x="7260380" y="2892107"/>
            <a:ext cx="435820" cy="381000"/>
          </a:xfrm>
          <a:prstGeom prst="rect">
            <a:avLst/>
          </a:prstGeom>
          <a:noFill/>
          <a:ln w="9525">
            <a:noFill/>
            <a:miter lim="800000"/>
            <a:headEnd/>
            <a:tailEnd/>
          </a:ln>
        </p:spPr>
      </p:pic>
      <p:cxnSp>
        <p:nvCxnSpPr>
          <p:cNvPr id="34" name="Straight Connector 33"/>
          <p:cNvCxnSpPr/>
          <p:nvPr/>
        </p:nvCxnSpPr>
        <p:spPr>
          <a:xfrm flipV="1">
            <a:off x="6553200" y="1995170"/>
            <a:ext cx="0" cy="457200"/>
          </a:xfrm>
          <a:prstGeom prst="line">
            <a:avLst/>
          </a:prstGeom>
          <a:ln w="285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2286000" y="1995170"/>
            <a:ext cx="4267200" cy="0"/>
          </a:xfrm>
          <a:prstGeom prst="straightConnector1">
            <a:avLst/>
          </a:prstGeom>
          <a:ln w="28575">
            <a:solidFill>
              <a:schemeClr val="tx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7" name="Picture 3"/>
          <p:cNvPicPr>
            <a:picLocks noChangeAspect="1" noChangeArrowheads="1"/>
          </p:cNvPicPr>
          <p:nvPr/>
        </p:nvPicPr>
        <p:blipFill>
          <a:blip r:embed="rId8" cstate="print"/>
          <a:srcRect/>
          <a:stretch>
            <a:fillRect/>
          </a:stretch>
        </p:blipFill>
        <p:spPr bwMode="auto">
          <a:xfrm>
            <a:off x="6781800" y="1537970"/>
            <a:ext cx="381000" cy="432816"/>
          </a:xfrm>
          <a:prstGeom prst="rect">
            <a:avLst/>
          </a:prstGeom>
          <a:noFill/>
          <a:ln w="9525">
            <a:noFill/>
            <a:miter lim="800000"/>
            <a:headEnd/>
            <a:tailEnd/>
          </a:ln>
        </p:spPr>
      </p:pic>
      <p:cxnSp>
        <p:nvCxnSpPr>
          <p:cNvPr id="38" name="Straight Arrow Connector 37"/>
          <p:cNvCxnSpPr/>
          <p:nvPr/>
        </p:nvCxnSpPr>
        <p:spPr>
          <a:xfrm flipV="1">
            <a:off x="6934200" y="1995170"/>
            <a:ext cx="0" cy="1447800"/>
          </a:xfrm>
          <a:prstGeom prst="straightConnector1">
            <a:avLst/>
          </a:prstGeom>
          <a:ln w="28575">
            <a:solidFill>
              <a:schemeClr val="tx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45092" name="Picture 4"/>
          <p:cNvPicPr>
            <a:picLocks noChangeAspect="1" noChangeArrowheads="1"/>
          </p:cNvPicPr>
          <p:nvPr/>
        </p:nvPicPr>
        <p:blipFill>
          <a:blip r:embed="rId9" cstate="print"/>
          <a:srcRect/>
          <a:stretch>
            <a:fillRect/>
          </a:stretch>
        </p:blipFill>
        <p:spPr bwMode="auto">
          <a:xfrm>
            <a:off x="5410200" y="4694368"/>
            <a:ext cx="484642" cy="630555"/>
          </a:xfrm>
          <a:prstGeom prst="rect">
            <a:avLst/>
          </a:prstGeom>
          <a:noFill/>
          <a:ln w="9525">
            <a:noFill/>
            <a:miter lim="800000"/>
            <a:headEnd/>
            <a:tailEnd/>
          </a:ln>
        </p:spPr>
      </p:pic>
      <p:cxnSp>
        <p:nvCxnSpPr>
          <p:cNvPr id="43" name="Straight Arrow Connector 42"/>
          <p:cNvCxnSpPr/>
          <p:nvPr/>
        </p:nvCxnSpPr>
        <p:spPr>
          <a:xfrm>
            <a:off x="5621719" y="4281102"/>
            <a:ext cx="0" cy="381000"/>
          </a:xfrm>
          <a:prstGeom prst="straightConnector1">
            <a:avLst/>
          </a:prstGeom>
          <a:ln w="28575">
            <a:solidFill>
              <a:schemeClr val="tx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5774119" y="4281102"/>
            <a:ext cx="0" cy="381000"/>
          </a:xfrm>
          <a:prstGeom prst="straightConnector1">
            <a:avLst/>
          </a:prstGeom>
          <a:ln w="28575">
            <a:solidFill>
              <a:schemeClr val="tx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5" name="TextBox 23"/>
          <p:cNvSpPr txBox="1">
            <a:spLocks noChangeArrowheads="1"/>
          </p:cNvSpPr>
          <p:nvPr/>
        </p:nvSpPr>
        <p:spPr bwMode="auto">
          <a:xfrm>
            <a:off x="5895979" y="4581395"/>
            <a:ext cx="2787793" cy="738664"/>
          </a:xfrm>
          <a:prstGeom prst="rect">
            <a:avLst/>
          </a:prstGeom>
          <a:noFill/>
          <a:ln w="9525">
            <a:noFill/>
            <a:miter lim="800000"/>
            <a:headEnd/>
            <a:tailEnd/>
          </a:ln>
        </p:spPr>
        <p:txBody>
          <a:bodyPr wrap="square">
            <a:spAutoFit/>
          </a:bodyPr>
          <a:lstStyle/>
          <a:p>
            <a:pPr algn="ctr"/>
            <a:r>
              <a:rPr lang="ru-RU" sz="1400" b="1" dirty="0" smtClean="0">
                <a:latin typeface="Arial Rounded MT Bold" pitchFamily="34" charset="0"/>
              </a:rPr>
              <a:t>Внешний эксперт (для российских изданий это российский </a:t>
            </a:r>
            <a:r>
              <a:rPr lang="en-GB" sz="1400" b="1" dirty="0" smtClean="0">
                <a:latin typeface="Arial Rounded MT Bold" pitchFamily="34" charset="0"/>
              </a:rPr>
              <a:t>CSAB)</a:t>
            </a:r>
          </a:p>
        </p:txBody>
      </p:sp>
      <p:pic>
        <p:nvPicPr>
          <p:cNvPr id="47" name="Picture 2" descr="C:\Users\dyase\AppData\Local\Microsoft\Windows\Temporary Internet Files\Content.Outlook\K3Z5LGES\Scopus word Clear zone.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r="54847" b="67888"/>
          <a:stretch/>
        </p:blipFill>
        <p:spPr bwMode="auto">
          <a:xfrm>
            <a:off x="1519884" y="3700631"/>
            <a:ext cx="1451916" cy="580539"/>
          </a:xfrm>
          <a:prstGeom prst="rect">
            <a:avLst/>
          </a:prstGeom>
          <a:noFill/>
          <a:extLst>
            <a:ext uri="{909E8E84-426E-40DD-AFC4-6F175D3DCCD1}">
              <a14:hiddenFill xmlns="" xmlns:a14="http://schemas.microsoft.com/office/drawing/2010/main">
                <a:solidFill>
                  <a:srgbClr val="FFFFFF"/>
                </a:solidFill>
              </a14:hiddenFill>
            </a:ext>
          </a:extLst>
        </p:spPr>
      </p:pic>
      <p:sp>
        <p:nvSpPr>
          <p:cNvPr id="48" name="TextBox 23"/>
          <p:cNvSpPr txBox="1">
            <a:spLocks noChangeArrowheads="1"/>
          </p:cNvSpPr>
          <p:nvPr/>
        </p:nvSpPr>
        <p:spPr bwMode="auto">
          <a:xfrm>
            <a:off x="5464824" y="2355730"/>
            <a:ext cx="2176751" cy="307777"/>
          </a:xfrm>
          <a:prstGeom prst="rect">
            <a:avLst/>
          </a:prstGeom>
          <a:noFill/>
          <a:ln w="9525">
            <a:noFill/>
            <a:miter lim="800000"/>
            <a:headEnd/>
            <a:tailEnd/>
          </a:ln>
        </p:spPr>
        <p:txBody>
          <a:bodyPr wrap="none">
            <a:spAutoFit/>
          </a:bodyPr>
          <a:lstStyle/>
          <a:p>
            <a:pPr algn="ctr"/>
            <a:r>
              <a:rPr lang="ru-RU" sz="1400" b="1" dirty="0" smtClean="0">
                <a:latin typeface="Arial Rounded MT Bold" pitchFamily="34" charset="0"/>
              </a:rPr>
              <a:t>и принимают решение</a:t>
            </a:r>
            <a:endParaRPr lang="en-US" sz="1400" b="1" dirty="0">
              <a:latin typeface="Arial Rounded MT Bold" pitchFamily="34" charset="0"/>
            </a:endParaRPr>
          </a:p>
        </p:txBody>
      </p:sp>
      <p:sp>
        <p:nvSpPr>
          <p:cNvPr id="46" name="Rectangle 26"/>
          <p:cNvSpPr>
            <a:spLocks noChangeArrowheads="1"/>
          </p:cNvSpPr>
          <p:nvPr/>
        </p:nvSpPr>
        <p:spPr bwMode="auto">
          <a:xfrm>
            <a:off x="363919" y="2909570"/>
            <a:ext cx="3541737" cy="1371600"/>
          </a:xfrm>
          <a:prstGeom prst="rect">
            <a:avLst/>
          </a:prstGeom>
          <a:noFill/>
          <a:ln w="38100" algn="ctr">
            <a:solidFill>
              <a:schemeClr val="accent1"/>
            </a:solidFill>
            <a:prstDash val="lgDash"/>
            <a:round/>
            <a:headEnd/>
            <a:tailEnd/>
          </a:ln>
        </p:spPr>
        <p:txBody>
          <a:bodyPr/>
          <a:lstStyle/>
          <a:p>
            <a:pPr marL="88900" indent="-88900" algn="r">
              <a:lnSpc>
                <a:spcPct val="130000"/>
              </a:lnSpc>
              <a:buClr>
                <a:srgbClr val="000000"/>
              </a:buClr>
            </a:pPr>
            <a:endParaRPr lang="en-US" sz="1400">
              <a:latin typeface="Calibri" pitchFamily="34" charset="0"/>
            </a:endParaRPr>
          </a:p>
        </p:txBody>
      </p:sp>
      <p:pic>
        <p:nvPicPr>
          <p:cNvPr id="52" name="Picture 2"/>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4153713" y="2616666"/>
            <a:ext cx="3047187" cy="1632238"/>
          </a:xfrm>
          <a:prstGeom prst="rect">
            <a:avLst/>
          </a:prstGeom>
          <a:noFill/>
          <a:ln w="9525">
            <a:noFill/>
            <a:miter lim="800000"/>
            <a:headEnd/>
            <a:tailEnd/>
          </a:ln>
          <a:effectLst>
            <a:outerShdw dist="50800" dir="2700000" algn="ctr" rotWithShape="0">
              <a:schemeClr val="tx1">
                <a:lumMod val="50000"/>
                <a:lumOff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5" name="Rounded Rectangle 34"/>
          <p:cNvSpPr/>
          <p:nvPr/>
        </p:nvSpPr>
        <p:spPr>
          <a:xfrm>
            <a:off x="67064" y="1347470"/>
            <a:ext cx="9000736" cy="4114799"/>
          </a:xfrm>
          <a:prstGeom prst="roundRect">
            <a:avLst>
              <a:gd name="adj" fmla="val 335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600" dirty="0"/>
          </a:p>
        </p:txBody>
      </p:sp>
      <p:pic>
        <p:nvPicPr>
          <p:cNvPr id="3074" name="Picture 2"/>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427018" y="6257237"/>
            <a:ext cx="2207538"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47072" y="6095183"/>
            <a:ext cx="1321383" cy="7502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3809406" y="6380074"/>
            <a:ext cx="1676400" cy="371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7257215" y="6113840"/>
            <a:ext cx="866775" cy="733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8084713" y="5990537"/>
            <a:ext cx="1000125" cy="800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5464768" y="6254838"/>
            <a:ext cx="1790700" cy="590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264" y="5541517"/>
            <a:ext cx="9067800" cy="738664"/>
          </a:xfrm>
          <a:prstGeom prst="rect">
            <a:avLst/>
          </a:prstGeom>
        </p:spPr>
        <p:txBody>
          <a:bodyPr wrap="square">
            <a:spAutoFit/>
          </a:bodyPr>
          <a:lstStyle/>
          <a:p>
            <a:r>
              <a:rPr lang="ru-RU" sz="1400" b="1" kern="0" dirty="0" smtClean="0">
                <a:solidFill>
                  <a:sysClr val="windowText" lastClr="000000"/>
                </a:solidFill>
              </a:rPr>
              <a:t>Непрерывный процесс </a:t>
            </a:r>
            <a:r>
              <a:rPr lang="ru-RU" sz="1400" kern="0" dirty="0" smtClean="0">
                <a:solidFill>
                  <a:sysClr val="windowText" lastClr="000000"/>
                </a:solidFill>
              </a:rPr>
              <a:t>оценки</a:t>
            </a:r>
            <a:r>
              <a:rPr lang="en-US" sz="1400" kern="0" dirty="0" smtClean="0">
                <a:solidFill>
                  <a:sysClr val="windowText" lastClr="000000"/>
                </a:solidFill>
              </a:rPr>
              <a:t> </a:t>
            </a:r>
            <a:r>
              <a:rPr lang="ru-RU" sz="1400" kern="0" dirty="0" smtClean="0">
                <a:solidFill>
                  <a:sysClr val="windowText" lastClr="000000"/>
                </a:solidFill>
              </a:rPr>
              <a:t>происходит через онлайн платформу</a:t>
            </a:r>
            <a:r>
              <a:rPr lang="en-US" sz="1400" kern="0" dirty="0" smtClean="0">
                <a:solidFill>
                  <a:sysClr val="windowText" lastClr="000000"/>
                </a:solidFill>
              </a:rPr>
              <a:t> Scopus Title Evaluation Platform (STEP)</a:t>
            </a:r>
          </a:p>
          <a:p>
            <a:r>
              <a:rPr lang="ru-RU" sz="1400" kern="0" dirty="0" smtClean="0">
                <a:solidFill>
                  <a:sysClr val="windowText" lastClr="000000"/>
                </a:solidFill>
              </a:rPr>
              <a:t>Онлайн форма заявки</a:t>
            </a:r>
            <a:r>
              <a:rPr lang="en-US" sz="1400" kern="0" dirty="0" smtClean="0">
                <a:solidFill>
                  <a:sysClr val="windowText" lastClr="000000"/>
                </a:solidFill>
              </a:rPr>
              <a:t>: </a:t>
            </a:r>
            <a:r>
              <a:rPr lang="en-US" sz="1400" b="1" kern="0" dirty="0">
                <a:solidFill>
                  <a:sysClr val="windowText" lastClr="000000"/>
                </a:solidFill>
              </a:rPr>
              <a:t>http://suggestor.step.scopus.com/index.cfm</a:t>
            </a:r>
            <a:endParaRPr lang="en-US" sz="1400" dirty="0"/>
          </a:p>
        </p:txBody>
      </p:sp>
    </p:spTree>
    <p:extLst>
      <p:ext uri="{BB962C8B-B14F-4D97-AF65-F5344CB8AC3E}">
        <p14:creationId xmlns="" xmlns:p14="http://schemas.microsoft.com/office/powerpoint/2010/main" val="79362114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509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509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509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23" grpId="0"/>
      <p:bldP spid="27" grpId="0"/>
      <p:bldP spid="28" grpId="0"/>
      <p:bldP spid="45" grpId="0"/>
      <p:bldP spid="48" grpId="0"/>
      <p:bldP spid="4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8793047" cy="418645"/>
          </a:xfrm>
        </p:spPr>
        <p:txBody>
          <a:bodyPr/>
          <a:lstStyle/>
          <a:p>
            <a:r>
              <a:rPr lang="ru-RU" dirty="0"/>
              <a:t>Подробнее о некоторых </a:t>
            </a:r>
            <a:r>
              <a:rPr lang="ru-RU" dirty="0" smtClean="0"/>
              <a:t>метриках: </a:t>
            </a:r>
            <a:r>
              <a:rPr lang="en-US" sz="2000" dirty="0" err="1" smtClean="0"/>
              <a:t>CiteScore</a:t>
            </a:r>
            <a:r>
              <a:rPr lang="en-US" sz="2000" dirty="0" smtClean="0"/>
              <a:t> </a:t>
            </a:r>
            <a:r>
              <a:rPr lang="ru-RU" sz="2000" dirty="0" smtClean="0"/>
              <a:t> (с 2016, </a:t>
            </a:r>
            <a:r>
              <a:rPr lang="en-GB" sz="2000" dirty="0" smtClean="0"/>
              <a:t>Elsevier)</a:t>
            </a:r>
            <a:r>
              <a:rPr lang="ru-RU" dirty="0" smtClean="0"/>
              <a:t/>
            </a:r>
            <a:br>
              <a:rPr lang="ru-RU" dirty="0" smtClean="0"/>
            </a:br>
            <a:r>
              <a:rPr lang="ru-RU" sz="1400" dirty="0" smtClean="0"/>
              <a:t>На примере показан расчет</a:t>
            </a:r>
            <a:r>
              <a:rPr lang="en-US" sz="1400" dirty="0" smtClean="0"/>
              <a:t> </a:t>
            </a:r>
            <a:r>
              <a:rPr lang="en-US" sz="1400" dirty="0" err="1" smtClean="0"/>
              <a:t>CiteScore</a:t>
            </a:r>
            <a:r>
              <a:rPr lang="en-US" sz="1400" dirty="0" smtClean="0"/>
              <a:t> </a:t>
            </a:r>
            <a:r>
              <a:rPr lang="ru-RU" sz="1400" dirty="0" smtClean="0"/>
              <a:t>для</a:t>
            </a:r>
            <a:r>
              <a:rPr lang="en-US" sz="1400" dirty="0" smtClean="0"/>
              <a:t> 2016</a:t>
            </a:r>
            <a:r>
              <a:rPr lang="en-US" dirty="0"/>
              <a:t/>
            </a:r>
            <a:br>
              <a:rPr lang="en-US" dirty="0"/>
            </a:br>
            <a:endParaRPr lang="en-US" dirty="0"/>
          </a:p>
        </p:txBody>
      </p:sp>
      <p:grpSp>
        <p:nvGrpSpPr>
          <p:cNvPr id="16" name="Group 15"/>
          <p:cNvGrpSpPr/>
          <p:nvPr/>
        </p:nvGrpSpPr>
        <p:grpSpPr>
          <a:xfrm>
            <a:off x="4445000" y="1889005"/>
            <a:ext cx="4185941" cy="1845334"/>
            <a:chOff x="669532" y="3051476"/>
            <a:chExt cx="4185941" cy="1845334"/>
          </a:xfrm>
        </p:grpSpPr>
        <p:sp>
          <p:nvSpPr>
            <p:cNvPr id="3" name="Rectangle 2"/>
            <p:cNvSpPr/>
            <p:nvPr/>
          </p:nvSpPr>
          <p:spPr>
            <a:xfrm>
              <a:off x="669532" y="3761467"/>
              <a:ext cx="699247" cy="340659"/>
            </a:xfrm>
            <a:prstGeom prst="rect">
              <a:avLst/>
            </a:prstGeom>
            <a:noFill/>
            <a:ln>
              <a:solidFill>
                <a:schemeClr val="bg2">
                  <a:lumMod val="40000"/>
                  <a:lumOff val="60000"/>
                </a:schemeClr>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solidFill>
                    <a:schemeClr val="tx1"/>
                  </a:solidFill>
                </a:rPr>
                <a:t>2012</a:t>
              </a:r>
              <a:endParaRPr lang="en-US" dirty="0">
                <a:solidFill>
                  <a:schemeClr val="tx1"/>
                </a:solidFill>
              </a:endParaRPr>
            </a:p>
          </p:txBody>
        </p:sp>
        <p:sp>
          <p:nvSpPr>
            <p:cNvPr id="10" name="Rectangle 9"/>
            <p:cNvSpPr/>
            <p:nvPr/>
          </p:nvSpPr>
          <p:spPr>
            <a:xfrm>
              <a:off x="1359238" y="3762313"/>
              <a:ext cx="699247" cy="340659"/>
            </a:xfrm>
            <a:prstGeom prst="rect">
              <a:avLst/>
            </a:prstGeom>
            <a:noFill/>
            <a:ln>
              <a:solidFill>
                <a:schemeClr val="tx1"/>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solidFill>
                    <a:schemeClr val="tx1"/>
                  </a:solidFill>
                </a:rPr>
                <a:t>2013</a:t>
              </a:r>
              <a:endParaRPr lang="en-US" dirty="0">
                <a:solidFill>
                  <a:schemeClr val="tx1"/>
                </a:solidFill>
              </a:endParaRPr>
            </a:p>
          </p:txBody>
        </p:sp>
        <p:sp>
          <p:nvSpPr>
            <p:cNvPr id="11" name="Rectangle 10"/>
            <p:cNvSpPr/>
            <p:nvPr/>
          </p:nvSpPr>
          <p:spPr>
            <a:xfrm>
              <a:off x="2058485" y="3761467"/>
              <a:ext cx="699247" cy="340659"/>
            </a:xfrm>
            <a:prstGeom prst="rect">
              <a:avLst/>
            </a:prstGeom>
            <a:noFill/>
            <a:ln>
              <a:solidFill>
                <a:schemeClr val="tx1"/>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solidFill>
                    <a:schemeClr val="tx1"/>
                  </a:solidFill>
                </a:rPr>
                <a:t>2014</a:t>
              </a:r>
              <a:endParaRPr lang="en-US" dirty="0">
                <a:solidFill>
                  <a:schemeClr val="tx1"/>
                </a:solidFill>
              </a:endParaRPr>
            </a:p>
          </p:txBody>
        </p:sp>
        <p:sp>
          <p:nvSpPr>
            <p:cNvPr id="12" name="Rectangle 11"/>
            <p:cNvSpPr/>
            <p:nvPr/>
          </p:nvSpPr>
          <p:spPr>
            <a:xfrm>
              <a:off x="2757732" y="3763159"/>
              <a:ext cx="699247" cy="340659"/>
            </a:xfrm>
            <a:prstGeom prst="rect">
              <a:avLst/>
            </a:prstGeom>
            <a:noFill/>
            <a:ln>
              <a:solidFill>
                <a:schemeClr val="tx1"/>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solidFill>
                    <a:schemeClr val="tx1"/>
                  </a:solidFill>
                </a:rPr>
                <a:t>2015</a:t>
              </a:r>
              <a:endParaRPr lang="en-US" dirty="0">
                <a:solidFill>
                  <a:schemeClr val="tx1"/>
                </a:solidFill>
              </a:endParaRPr>
            </a:p>
          </p:txBody>
        </p:sp>
        <p:sp>
          <p:nvSpPr>
            <p:cNvPr id="14" name="Rectangle 13"/>
            <p:cNvSpPr/>
            <p:nvPr/>
          </p:nvSpPr>
          <p:spPr>
            <a:xfrm>
              <a:off x="4156226" y="3761467"/>
              <a:ext cx="699247" cy="340659"/>
            </a:xfrm>
            <a:prstGeom prst="rect">
              <a:avLst/>
            </a:prstGeom>
            <a:noFill/>
            <a:ln>
              <a:solidFill>
                <a:schemeClr val="bg2">
                  <a:lumMod val="40000"/>
                  <a:lumOff val="60000"/>
                </a:schemeClr>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solidFill>
                    <a:schemeClr val="tx1"/>
                  </a:solidFill>
                </a:rPr>
                <a:t>2017</a:t>
              </a:r>
              <a:endParaRPr lang="en-US" dirty="0">
                <a:solidFill>
                  <a:schemeClr val="tx1"/>
                </a:solidFill>
              </a:endParaRPr>
            </a:p>
          </p:txBody>
        </p:sp>
        <p:sp>
          <p:nvSpPr>
            <p:cNvPr id="13" name="Rectangle 12"/>
            <p:cNvSpPr/>
            <p:nvPr/>
          </p:nvSpPr>
          <p:spPr>
            <a:xfrm>
              <a:off x="3456979" y="3763159"/>
              <a:ext cx="699247" cy="340659"/>
            </a:xfrm>
            <a:prstGeom prst="rect">
              <a:avLst/>
            </a:prstGeom>
            <a:noFill/>
            <a:ln>
              <a:solidFill>
                <a:schemeClr val="tx2"/>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solidFill>
                    <a:schemeClr val="tx1"/>
                  </a:solidFill>
                </a:rPr>
                <a:t>2016</a:t>
              </a:r>
              <a:endParaRPr lang="en-US" dirty="0">
                <a:solidFill>
                  <a:schemeClr val="tx1"/>
                </a:solidFill>
              </a:endParaRPr>
            </a:p>
          </p:txBody>
        </p:sp>
        <p:grpSp>
          <p:nvGrpSpPr>
            <p:cNvPr id="9" name="Group 8"/>
            <p:cNvGrpSpPr/>
            <p:nvPr/>
          </p:nvGrpSpPr>
          <p:grpSpPr>
            <a:xfrm>
              <a:off x="1696831" y="3142056"/>
              <a:ext cx="2121804" cy="1033475"/>
              <a:chOff x="1696831" y="3142056"/>
              <a:chExt cx="2121804" cy="1033475"/>
            </a:xfrm>
          </p:grpSpPr>
          <p:sp>
            <p:nvSpPr>
              <p:cNvPr id="4" name="Arc 3"/>
              <p:cNvSpPr/>
              <p:nvPr/>
            </p:nvSpPr>
            <p:spPr>
              <a:xfrm rot="16200000">
                <a:off x="3119388" y="3357818"/>
                <a:ext cx="699247" cy="699246"/>
              </a:xfrm>
              <a:prstGeom prst="arc">
                <a:avLst>
                  <a:gd name="adj1" fmla="val 16200000"/>
                  <a:gd name="adj2" fmla="val 5552689"/>
                </a:avLst>
              </a:prstGeom>
              <a:ln>
                <a:solidFill>
                  <a:schemeClr val="tx2"/>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rot="16200000">
                <a:off x="2674400" y="2983652"/>
                <a:ext cx="865907" cy="1398488"/>
              </a:xfrm>
              <a:prstGeom prst="arc">
                <a:avLst>
                  <a:gd name="adj1" fmla="val 15860506"/>
                  <a:gd name="adj2" fmla="val 5552689"/>
                </a:avLst>
              </a:prstGeom>
              <a:ln>
                <a:solidFill>
                  <a:schemeClr val="tx2"/>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p:cNvSpPr/>
              <p:nvPr/>
            </p:nvSpPr>
            <p:spPr>
              <a:xfrm rot="16200000">
                <a:off x="2233441" y="2605446"/>
                <a:ext cx="1033475" cy="2106695"/>
              </a:xfrm>
              <a:prstGeom prst="arc">
                <a:avLst>
                  <a:gd name="adj1" fmla="val 15929029"/>
                  <a:gd name="adj2" fmla="val 5552689"/>
                </a:avLst>
              </a:prstGeom>
              <a:ln>
                <a:solidFill>
                  <a:schemeClr val="tx2"/>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7" name="Left Brace 16"/>
            <p:cNvSpPr/>
            <p:nvPr/>
          </p:nvSpPr>
          <p:spPr>
            <a:xfrm rot="16200000">
              <a:off x="2255006" y="3261835"/>
              <a:ext cx="306206" cy="2097741"/>
            </a:xfrm>
            <a:prstGeom prst="leftBrace">
              <a:avLst>
                <a:gd name="adj1" fmla="val 51404"/>
                <a:gd name="adj2" fmla="val 49146"/>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2200654" y="4527478"/>
              <a:ext cx="360431" cy="369332"/>
            </a:xfrm>
            <a:prstGeom prst="rect">
              <a:avLst/>
            </a:prstGeom>
            <a:solidFill>
              <a:schemeClr val="tx1"/>
            </a:solidFill>
          </p:spPr>
          <p:txBody>
            <a:bodyPr wrap="square" rtlCol="0">
              <a:spAutoFit/>
            </a:bodyPr>
            <a:lstStyle/>
            <a:p>
              <a:pPr algn="ctr"/>
              <a:r>
                <a:rPr lang="en-US" b="1" dirty="0">
                  <a:solidFill>
                    <a:schemeClr val="bg1"/>
                  </a:solidFill>
                </a:rPr>
                <a:t>B</a:t>
              </a:r>
            </a:p>
          </p:txBody>
        </p:sp>
        <p:sp>
          <p:nvSpPr>
            <p:cNvPr id="25" name="TextBox 24"/>
            <p:cNvSpPr txBox="1"/>
            <p:nvPr/>
          </p:nvSpPr>
          <p:spPr>
            <a:xfrm>
              <a:off x="3795109" y="3051476"/>
              <a:ext cx="325837" cy="369332"/>
            </a:xfrm>
            <a:prstGeom prst="rect">
              <a:avLst/>
            </a:prstGeom>
            <a:solidFill>
              <a:schemeClr val="tx2"/>
            </a:solidFill>
          </p:spPr>
          <p:txBody>
            <a:bodyPr wrap="square" rtlCol="0">
              <a:spAutoFit/>
            </a:bodyPr>
            <a:lstStyle/>
            <a:p>
              <a:pPr algn="ctr"/>
              <a:r>
                <a:rPr lang="en-US" b="1" dirty="0" smtClean="0">
                  <a:solidFill>
                    <a:schemeClr val="bg1"/>
                  </a:solidFill>
                </a:rPr>
                <a:t>A</a:t>
              </a:r>
              <a:endParaRPr lang="en-US" b="1" dirty="0">
                <a:solidFill>
                  <a:schemeClr val="bg1"/>
                </a:solidFill>
              </a:endParaRPr>
            </a:p>
          </p:txBody>
        </p:sp>
      </p:grpSp>
      <p:grpSp>
        <p:nvGrpSpPr>
          <p:cNvPr id="20" name="Group 19"/>
          <p:cNvGrpSpPr/>
          <p:nvPr/>
        </p:nvGrpSpPr>
        <p:grpSpPr>
          <a:xfrm>
            <a:off x="445895" y="2349394"/>
            <a:ext cx="3304067" cy="924556"/>
            <a:chOff x="879079" y="5250881"/>
            <a:chExt cx="3304067" cy="924556"/>
          </a:xfrm>
        </p:grpSpPr>
        <p:sp>
          <p:nvSpPr>
            <p:cNvPr id="30" name="TextBox 29"/>
            <p:cNvSpPr txBox="1"/>
            <p:nvPr/>
          </p:nvSpPr>
          <p:spPr>
            <a:xfrm>
              <a:off x="879079" y="5509683"/>
              <a:ext cx="2432997" cy="338554"/>
            </a:xfrm>
            <a:prstGeom prst="rect">
              <a:avLst/>
            </a:prstGeom>
            <a:noFill/>
          </p:spPr>
          <p:txBody>
            <a:bodyPr wrap="square" rtlCol="0">
              <a:spAutoFit/>
            </a:bodyPr>
            <a:lstStyle/>
            <a:p>
              <a:pPr algn="ctr"/>
              <a:r>
                <a:rPr lang="en-US" sz="1600" dirty="0" err="1" smtClean="0"/>
                <a:t>CiteScore</a:t>
              </a:r>
              <a:r>
                <a:rPr lang="en-US" sz="1600" dirty="0" smtClean="0"/>
                <a:t> 2016 </a:t>
              </a:r>
              <a:endParaRPr lang="en-US" sz="1600" dirty="0"/>
            </a:p>
          </p:txBody>
        </p:sp>
        <p:sp>
          <p:nvSpPr>
            <p:cNvPr id="31" name="TextBox 30"/>
            <p:cNvSpPr txBox="1"/>
            <p:nvPr/>
          </p:nvSpPr>
          <p:spPr>
            <a:xfrm>
              <a:off x="3759960" y="5806105"/>
              <a:ext cx="360431" cy="369332"/>
            </a:xfrm>
            <a:prstGeom prst="rect">
              <a:avLst/>
            </a:prstGeom>
            <a:solidFill>
              <a:schemeClr val="tx1"/>
            </a:solidFill>
          </p:spPr>
          <p:txBody>
            <a:bodyPr wrap="square" rtlCol="0">
              <a:spAutoFit/>
            </a:bodyPr>
            <a:lstStyle/>
            <a:p>
              <a:pPr algn="ctr"/>
              <a:r>
                <a:rPr lang="en-US" b="1" dirty="0">
                  <a:solidFill>
                    <a:schemeClr val="bg1"/>
                  </a:solidFill>
                </a:rPr>
                <a:t>B</a:t>
              </a:r>
            </a:p>
          </p:txBody>
        </p:sp>
        <p:sp>
          <p:nvSpPr>
            <p:cNvPr id="32" name="TextBox 31"/>
            <p:cNvSpPr txBox="1"/>
            <p:nvPr/>
          </p:nvSpPr>
          <p:spPr>
            <a:xfrm>
              <a:off x="3777257" y="5250881"/>
              <a:ext cx="325837" cy="369332"/>
            </a:xfrm>
            <a:prstGeom prst="rect">
              <a:avLst/>
            </a:prstGeom>
            <a:solidFill>
              <a:schemeClr val="tx2"/>
            </a:solidFill>
          </p:spPr>
          <p:txBody>
            <a:bodyPr wrap="square" rtlCol="0">
              <a:spAutoFit/>
            </a:bodyPr>
            <a:lstStyle/>
            <a:p>
              <a:pPr algn="ctr"/>
              <a:r>
                <a:rPr lang="en-US" b="1" dirty="0" smtClean="0">
                  <a:solidFill>
                    <a:schemeClr val="bg1"/>
                  </a:solidFill>
                </a:rPr>
                <a:t>A</a:t>
              </a:r>
              <a:endParaRPr lang="en-US" b="1" dirty="0">
                <a:solidFill>
                  <a:schemeClr val="bg1"/>
                </a:solidFill>
              </a:endParaRPr>
            </a:p>
          </p:txBody>
        </p:sp>
        <p:cxnSp>
          <p:nvCxnSpPr>
            <p:cNvPr id="23" name="Straight Connector 22"/>
            <p:cNvCxnSpPr/>
            <p:nvPr/>
          </p:nvCxnSpPr>
          <p:spPr>
            <a:xfrm flipH="1">
              <a:off x="3707607" y="5706256"/>
              <a:ext cx="47553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248088" y="5496035"/>
              <a:ext cx="319318" cy="369332"/>
            </a:xfrm>
            <a:prstGeom prst="rect">
              <a:avLst/>
            </a:prstGeom>
            <a:noFill/>
          </p:spPr>
          <p:txBody>
            <a:bodyPr wrap="none" rtlCol="0">
              <a:spAutoFit/>
            </a:bodyPr>
            <a:lstStyle/>
            <a:p>
              <a:r>
                <a:rPr lang="en-US" dirty="0" smtClean="0"/>
                <a:t>=</a:t>
              </a:r>
              <a:endParaRPr lang="en-US" dirty="0"/>
            </a:p>
          </p:txBody>
        </p:sp>
      </p:grpSp>
      <p:graphicFrame>
        <p:nvGraphicFramePr>
          <p:cNvPr id="6" name="Table 5"/>
          <p:cNvGraphicFramePr>
            <a:graphicFrameLocks noGrp="1"/>
          </p:cNvGraphicFramePr>
          <p:nvPr>
            <p:extLst>
              <p:ext uri="{D42A27DB-BD31-4B8C-83A1-F6EECF244321}">
                <p14:modId xmlns="" xmlns:p14="http://schemas.microsoft.com/office/powerpoint/2010/main" val="1137147484"/>
              </p:ext>
            </p:extLst>
          </p:nvPr>
        </p:nvGraphicFramePr>
        <p:xfrm>
          <a:off x="775047" y="4717107"/>
          <a:ext cx="7855894" cy="1320800"/>
        </p:xfrm>
        <a:graphic>
          <a:graphicData uri="http://schemas.openxmlformats.org/drawingml/2006/table">
            <a:tbl>
              <a:tblPr firstRow="1" bandRow="1">
                <a:tableStyleId>{5C22544A-7EE6-4342-B048-85BDC9FD1C3A}</a:tableStyleId>
              </a:tblPr>
              <a:tblGrid>
                <a:gridCol w="7855894"/>
              </a:tblGrid>
              <a:tr h="370840">
                <a:tc>
                  <a:txBody>
                    <a:bodyPr/>
                    <a:lstStyle/>
                    <a:p>
                      <a:r>
                        <a:rPr lang="en-US" sz="1600" dirty="0" smtClean="0"/>
                        <a:t>CiteScore</a:t>
                      </a:r>
                      <a:endParaRPr lang="en-US" sz="1600" dirty="0"/>
                    </a:p>
                  </a:txBody>
                  <a:tcPr>
                    <a:solidFill>
                      <a:schemeClr val="tx2"/>
                    </a:solidFill>
                  </a:tcPr>
                </a:tc>
              </a:tr>
              <a:tr h="370840">
                <a:tc>
                  <a:txBody>
                    <a:bodyPr/>
                    <a:lstStyle/>
                    <a:p>
                      <a:r>
                        <a:rPr lang="en-US" sz="1600" dirty="0" smtClean="0"/>
                        <a:t>A = </a:t>
                      </a:r>
                      <a:r>
                        <a:rPr lang="ru-RU" sz="1600" dirty="0" smtClean="0"/>
                        <a:t>Ссылки, сделанные в определенный год на документы опубликованные в предыдущие </a:t>
                      </a:r>
                      <a:r>
                        <a:rPr lang="en-US" sz="1600" dirty="0" smtClean="0"/>
                        <a:t>3 </a:t>
                      </a:r>
                      <a:r>
                        <a:rPr lang="ru-RU" sz="1600" dirty="0" smtClean="0"/>
                        <a:t>года</a:t>
                      </a:r>
                      <a:endParaRPr lang="en-US" sz="16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B = </a:t>
                      </a:r>
                      <a:r>
                        <a:rPr lang="ru-RU" sz="1600" dirty="0" smtClean="0"/>
                        <a:t>Документы</a:t>
                      </a:r>
                      <a:r>
                        <a:rPr lang="en-US" sz="1600" dirty="0" smtClean="0"/>
                        <a:t> (</a:t>
                      </a:r>
                      <a:r>
                        <a:rPr lang="ru-RU" sz="1600" dirty="0" smtClean="0"/>
                        <a:t>такого</a:t>
                      </a:r>
                      <a:r>
                        <a:rPr lang="ru-RU" sz="1600" baseline="0" dirty="0" smtClean="0"/>
                        <a:t> же типа как и </a:t>
                      </a:r>
                      <a:r>
                        <a:rPr lang="en-US" sz="1600" dirty="0" smtClean="0"/>
                        <a:t>A)</a:t>
                      </a:r>
                      <a:r>
                        <a:rPr lang="ru-RU" sz="1600" dirty="0" smtClean="0"/>
                        <a:t>, опубликованные в предыдущие</a:t>
                      </a:r>
                      <a:r>
                        <a:rPr lang="ru-RU" sz="1600" baseline="0" dirty="0" smtClean="0"/>
                        <a:t> </a:t>
                      </a:r>
                      <a:r>
                        <a:rPr lang="en-US" sz="1600" dirty="0" smtClean="0"/>
                        <a:t>3</a:t>
                      </a:r>
                      <a:r>
                        <a:rPr lang="en-US" sz="1600" baseline="0" dirty="0" smtClean="0"/>
                        <a:t> </a:t>
                      </a:r>
                      <a:r>
                        <a:rPr lang="ru-RU" sz="1600" baseline="0" dirty="0" smtClean="0"/>
                        <a:t>года</a:t>
                      </a:r>
                      <a:endParaRPr lang="en-US" sz="1600" dirty="0"/>
                    </a:p>
                  </a:txBody>
                  <a:tcPr/>
                </a:tc>
              </a:tr>
            </a:tbl>
          </a:graphicData>
        </a:graphic>
      </p:graphicFrame>
    </p:spTree>
    <p:extLst>
      <p:ext uri="{BB962C8B-B14F-4D97-AF65-F5344CB8AC3E}">
        <p14:creationId xmlns="" xmlns:p14="http://schemas.microsoft.com/office/powerpoint/2010/main" val="364016319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yakshonakg\Desktop\16-10-2017 20-08-0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78656" y="1253473"/>
            <a:ext cx="7481888" cy="549037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3" name="Title 1"/>
          <p:cNvSpPr>
            <a:spLocks noGrp="1"/>
          </p:cNvSpPr>
          <p:nvPr>
            <p:ph type="title"/>
          </p:nvPr>
        </p:nvSpPr>
        <p:spPr>
          <a:xfrm>
            <a:off x="449860" y="533400"/>
            <a:ext cx="8238319" cy="418645"/>
          </a:xfrm>
        </p:spPr>
        <p:txBody>
          <a:bodyPr/>
          <a:lstStyle/>
          <a:p>
            <a:r>
              <a:rPr lang="en-US" dirty="0" err="1" smtClean="0"/>
              <a:t>CiteScore</a:t>
            </a:r>
            <a:r>
              <a:rPr lang="en-US" dirty="0" smtClean="0"/>
              <a:t> </a:t>
            </a:r>
            <a:r>
              <a:rPr lang="ru-RU" dirty="0" smtClean="0"/>
              <a:t>дополня</a:t>
            </a:r>
            <a:r>
              <a:rPr lang="ru-RU" dirty="0"/>
              <a:t>е</a:t>
            </a:r>
            <a:r>
              <a:rPr lang="ru-RU" dirty="0" smtClean="0"/>
              <a:t>т уже существующие метрики </a:t>
            </a:r>
            <a:r>
              <a:rPr lang="en-GB" dirty="0" smtClean="0"/>
              <a:t>SJR </a:t>
            </a:r>
            <a:r>
              <a:rPr lang="ru-RU" dirty="0" smtClean="0"/>
              <a:t>и </a:t>
            </a:r>
            <a:r>
              <a:rPr lang="en-GB" dirty="0" smtClean="0"/>
              <a:t>SNIP</a:t>
            </a:r>
            <a:endParaRPr lang="en-US" dirty="0"/>
          </a:p>
        </p:txBody>
      </p:sp>
      <p:sp>
        <p:nvSpPr>
          <p:cNvPr id="5" name="Left Arrow 4"/>
          <p:cNvSpPr/>
          <p:nvPr/>
        </p:nvSpPr>
        <p:spPr>
          <a:xfrm flipH="1">
            <a:off x="4419600" y="2872718"/>
            <a:ext cx="1743076" cy="1143001"/>
          </a:xfrm>
          <a:prstGeom prst="lef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lumMod val="50000"/>
                  </a:schemeClr>
                </a:solidFill>
              </a:rPr>
              <a:t>CiteScore, SJR, SNIP</a:t>
            </a:r>
            <a:endParaRPr lang="en-US" sz="1400" dirty="0">
              <a:solidFill>
                <a:schemeClr val="tx1">
                  <a:lumMod val="50000"/>
                </a:schemeClr>
              </a:solidFill>
            </a:endParaRPr>
          </a:p>
        </p:txBody>
      </p:sp>
      <p:sp>
        <p:nvSpPr>
          <p:cNvPr id="2" name="Rounded Rectangle 1"/>
          <p:cNvSpPr/>
          <p:nvPr/>
        </p:nvSpPr>
        <p:spPr>
          <a:xfrm>
            <a:off x="3352800" y="1334209"/>
            <a:ext cx="647700" cy="304800"/>
          </a:xfrm>
          <a:prstGeom prst="roundRect">
            <a:avLst/>
          </a:prstGeom>
          <a:noFill/>
          <a:ln>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6" name="Rounded Rectangle 5"/>
          <p:cNvSpPr/>
          <p:nvPr/>
        </p:nvSpPr>
        <p:spPr>
          <a:xfrm>
            <a:off x="809324" y="4191000"/>
            <a:ext cx="4753276" cy="1649365"/>
          </a:xfrm>
          <a:prstGeom prst="roundRect">
            <a:avLst/>
          </a:prstGeom>
          <a:noFill/>
          <a:ln>
            <a:solidFill>
              <a:schemeClr val="accent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11790751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yakshonakg\Desktop\16-10-2017 20-09-4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90600" y="1234616"/>
            <a:ext cx="7239000" cy="531213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341194" y="440139"/>
            <a:ext cx="5867400" cy="685800"/>
          </a:xfrm>
        </p:spPr>
        <p:txBody>
          <a:bodyPr/>
          <a:lstStyle/>
          <a:p>
            <a:r>
              <a:rPr lang="ru-RU" dirty="0" smtClean="0"/>
              <a:t>Рейтинг журналов и тренды</a:t>
            </a:r>
            <a:endParaRPr lang="en-US" dirty="0"/>
          </a:p>
        </p:txBody>
      </p:sp>
      <p:cxnSp>
        <p:nvCxnSpPr>
          <p:cNvPr id="6" name="Straight Connector 5"/>
          <p:cNvCxnSpPr/>
          <p:nvPr/>
        </p:nvCxnSpPr>
        <p:spPr>
          <a:xfrm>
            <a:off x="1847849" y="4419600"/>
            <a:ext cx="150495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849805" y="2853455"/>
            <a:ext cx="2390633" cy="1037229"/>
          </a:xfrm>
          <a:prstGeom prst="rect">
            <a:avLst/>
          </a:prstGeom>
          <a:solidFill>
            <a:schemeClr val="bg1"/>
          </a:solid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400" dirty="0" smtClean="0">
                <a:solidFill>
                  <a:srgbClr val="FF0000"/>
                </a:solidFill>
              </a:rPr>
              <a:t>При использовании </a:t>
            </a:r>
            <a:r>
              <a:rPr lang="en-GB" sz="1400" dirty="0" err="1" smtClean="0">
                <a:solidFill>
                  <a:srgbClr val="FF0000"/>
                </a:solidFill>
              </a:rPr>
              <a:t>CiteScore</a:t>
            </a:r>
            <a:r>
              <a:rPr lang="en-GB" sz="1400" dirty="0" smtClean="0">
                <a:solidFill>
                  <a:srgbClr val="FF0000"/>
                </a:solidFill>
              </a:rPr>
              <a:t> </a:t>
            </a:r>
            <a:r>
              <a:rPr lang="ru-RU" sz="1400" dirty="0" smtClean="0">
                <a:solidFill>
                  <a:srgbClr val="FF0000"/>
                </a:solidFill>
              </a:rPr>
              <a:t>рассматривайте 2 метрики: сам показатель и </a:t>
            </a:r>
            <a:r>
              <a:rPr lang="ru-RU" sz="1400" dirty="0" err="1" smtClean="0">
                <a:solidFill>
                  <a:srgbClr val="FF0000"/>
                </a:solidFill>
              </a:rPr>
              <a:t>пр</a:t>
            </a:r>
            <a:r>
              <a:rPr lang="ru-RU" sz="1400" dirty="0" err="1">
                <a:solidFill>
                  <a:srgbClr val="FF0000"/>
                </a:solidFill>
              </a:rPr>
              <a:t>о</a:t>
            </a:r>
            <a:r>
              <a:rPr lang="ru-RU" sz="1400" dirty="0" err="1" smtClean="0">
                <a:solidFill>
                  <a:srgbClr val="FF0000"/>
                </a:solidFill>
              </a:rPr>
              <a:t>центиль</a:t>
            </a:r>
            <a:endParaRPr lang="en-US" sz="1400" dirty="0">
              <a:solidFill>
                <a:srgbClr val="FF0000"/>
              </a:solidFill>
            </a:endParaRPr>
          </a:p>
        </p:txBody>
      </p:sp>
      <p:cxnSp>
        <p:nvCxnSpPr>
          <p:cNvPr id="9" name="Straight Connector 8"/>
          <p:cNvCxnSpPr/>
          <p:nvPr/>
        </p:nvCxnSpPr>
        <p:spPr>
          <a:xfrm>
            <a:off x="4056228" y="4797188"/>
            <a:ext cx="134316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1760008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Users\yakshonakg\Desktop\17-10-2017 10-47-1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18479" y="3885671"/>
            <a:ext cx="3816902" cy="2835595"/>
          </a:xfrm>
          <a:prstGeom prst="rect">
            <a:avLst/>
          </a:prstGeom>
          <a:noFill/>
          <a:ln>
            <a:solidFill>
              <a:srgbClr val="003399"/>
            </a:solidFill>
          </a:ln>
          <a:extLst>
            <a:ext uri="{909E8E84-426E-40DD-AFC4-6F175D3DCCD1}">
              <a14:hiddenFill xmlns="" xmlns:a14="http://schemas.microsoft.com/office/drawing/2010/main">
                <a:solidFill>
                  <a:srgbClr val="FFFFFF"/>
                </a:solidFill>
              </a14:hiddenFill>
            </a:ext>
          </a:extLst>
        </p:spPr>
      </p:pic>
      <p:pic>
        <p:nvPicPr>
          <p:cNvPr id="7171" name="Picture 3" descr="C:\Users\yakshonakg\Desktop\17-10-2017 10-45-1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9707" y="4003495"/>
            <a:ext cx="4150199" cy="2599949"/>
          </a:xfrm>
          <a:prstGeom prst="rect">
            <a:avLst/>
          </a:prstGeom>
          <a:noFill/>
          <a:ln>
            <a:solidFill>
              <a:srgbClr val="003399"/>
            </a:solidFill>
          </a:ln>
          <a:extLst>
            <a:ext uri="{909E8E84-426E-40DD-AFC4-6F175D3DCCD1}">
              <a14:hiddenFill xmlns="" xmlns:a14="http://schemas.microsoft.com/office/drawing/2010/main">
                <a:solidFill>
                  <a:srgbClr val="FFFFFF"/>
                </a:solidFill>
              </a14:hiddenFill>
            </a:ext>
          </a:extLst>
        </p:spPr>
      </p:pic>
      <p:pic>
        <p:nvPicPr>
          <p:cNvPr id="7170" name="Picture 2" descr="C:\Users\yakshonakg\Desktop\17-10-2017 10-43-1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4393" y="1284967"/>
            <a:ext cx="3560828" cy="2354185"/>
          </a:xfrm>
          <a:prstGeom prst="rect">
            <a:avLst/>
          </a:prstGeom>
          <a:noFill/>
          <a:ln>
            <a:solidFill>
              <a:srgbClr val="003399"/>
            </a:solidFill>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152400" y="457200"/>
            <a:ext cx="8686800" cy="685800"/>
          </a:xfrm>
        </p:spPr>
        <p:txBody>
          <a:bodyPr/>
          <a:lstStyle/>
          <a:p>
            <a:r>
              <a:rPr lang="ru-RU" dirty="0" smtClean="0"/>
              <a:t>Сравнение и оценка конкретных журналов/издательств</a:t>
            </a:r>
            <a:endParaRPr lang="en-US" dirty="0"/>
          </a:p>
        </p:txBody>
      </p:sp>
      <p:sp>
        <p:nvSpPr>
          <p:cNvPr id="3" name="Content Placeholder 2"/>
          <p:cNvSpPr>
            <a:spLocks noGrp="1"/>
          </p:cNvSpPr>
          <p:nvPr>
            <p:ph idx="1"/>
          </p:nvPr>
        </p:nvSpPr>
        <p:spPr>
          <a:xfrm>
            <a:off x="5260714" y="1319686"/>
            <a:ext cx="3730886" cy="2786063"/>
          </a:xfrm>
        </p:spPr>
        <p:txBody>
          <a:bodyPr>
            <a:normAutofit lnSpcReduction="10000"/>
          </a:bodyPr>
          <a:lstStyle/>
          <a:p>
            <a:pPr marL="86868" indent="0">
              <a:buNone/>
            </a:pPr>
            <a:r>
              <a:rPr lang="ru-RU" dirty="0" smtClean="0"/>
              <a:t>При необходимости оценки и сравнения конкретных журналов/издательств воспользуйтесь </a:t>
            </a:r>
            <a:r>
              <a:rPr lang="en-GB" dirty="0" smtClean="0"/>
              <a:t> </a:t>
            </a:r>
            <a:r>
              <a:rPr lang="ru-RU" dirty="0" smtClean="0"/>
              <a:t>разделом </a:t>
            </a:r>
            <a:r>
              <a:rPr lang="en-GB" dirty="0" smtClean="0"/>
              <a:t>Sources</a:t>
            </a:r>
            <a:r>
              <a:rPr lang="ru-RU" dirty="0" smtClean="0"/>
              <a:t> и поиском журналов по названию, </a:t>
            </a:r>
            <a:r>
              <a:rPr lang="en-GB" dirty="0" smtClean="0"/>
              <a:t>ISSN</a:t>
            </a:r>
            <a:r>
              <a:rPr lang="ru-RU" dirty="0" smtClean="0"/>
              <a:t>, издательству</a:t>
            </a:r>
            <a:r>
              <a:rPr lang="en-GB" dirty="0" smtClean="0"/>
              <a:t> </a:t>
            </a:r>
            <a:r>
              <a:rPr lang="ru-RU" dirty="0" smtClean="0"/>
              <a:t>или ссылкой </a:t>
            </a:r>
            <a:r>
              <a:rPr lang="en-GB" dirty="0" smtClean="0"/>
              <a:t>Compare Journals</a:t>
            </a:r>
            <a:r>
              <a:rPr lang="ru-RU" dirty="0" smtClean="0"/>
              <a:t>/закладка </a:t>
            </a:r>
            <a:r>
              <a:rPr lang="en-GB" dirty="0" smtClean="0"/>
              <a:t>Search</a:t>
            </a:r>
            <a:endParaRPr lang="en-US" dirty="0"/>
          </a:p>
        </p:txBody>
      </p:sp>
      <p:sp>
        <p:nvSpPr>
          <p:cNvPr id="16" name="Rounded Rectangle 15"/>
          <p:cNvSpPr/>
          <p:nvPr/>
        </p:nvSpPr>
        <p:spPr>
          <a:xfrm>
            <a:off x="2503748" y="1289513"/>
            <a:ext cx="457200" cy="267417"/>
          </a:xfrm>
          <a:prstGeom prst="roundRect">
            <a:avLst/>
          </a:prstGeom>
          <a:noFill/>
          <a:ln w="28575">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7" name="Rounded Rectangle 16"/>
          <p:cNvSpPr/>
          <p:nvPr/>
        </p:nvSpPr>
        <p:spPr>
          <a:xfrm>
            <a:off x="674393" y="2462060"/>
            <a:ext cx="1828800" cy="501316"/>
          </a:xfrm>
          <a:prstGeom prst="roundRect">
            <a:avLst/>
          </a:prstGeom>
          <a:noFill/>
          <a:ln w="19050">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a:off x="1752600" y="2968781"/>
            <a:ext cx="0" cy="765019"/>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Rounded Rectangle 21"/>
          <p:cNvSpPr/>
          <p:nvPr/>
        </p:nvSpPr>
        <p:spPr>
          <a:xfrm>
            <a:off x="3886200" y="4267200"/>
            <a:ext cx="914400" cy="179388"/>
          </a:xfrm>
          <a:prstGeom prst="roundRect">
            <a:avLst/>
          </a:prstGeom>
          <a:noFill/>
          <a:ln w="19050">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cxnSp>
        <p:nvCxnSpPr>
          <p:cNvPr id="23" name="Straight Arrow Connector 22"/>
          <p:cNvCxnSpPr>
            <a:stCxn id="22" idx="3"/>
          </p:cNvCxnSpPr>
          <p:nvPr/>
        </p:nvCxnSpPr>
        <p:spPr>
          <a:xfrm>
            <a:off x="4800600" y="4356894"/>
            <a:ext cx="685800" cy="0"/>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98183801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45461" y="550736"/>
            <a:ext cx="4281941" cy="646331"/>
          </a:xfrm>
          <a:prstGeom prst="rect">
            <a:avLst/>
          </a:prstGeom>
          <a:noFill/>
        </p:spPr>
        <p:txBody>
          <a:bodyPr wrap="none" lIns="91440" tIns="45720" rIns="91440" bIns="45720">
            <a:spAutoFit/>
          </a:bodyPr>
          <a:lstStyle/>
          <a:p>
            <a:pPr algn="ctr"/>
            <a:r>
              <a:rPr lang="ru-RU" sz="3600" dirty="0" smtClean="0">
                <a:ln w="22225">
                  <a:solidFill>
                    <a:schemeClr val="accent2"/>
                  </a:solidFill>
                  <a:prstDash val="solid"/>
                </a:ln>
                <a:solidFill>
                  <a:schemeClr val="tx2"/>
                </a:solidFill>
                <a:latin typeface="Arial" panose="020B0604020202020204" pitchFamily="34" charset="0"/>
                <a:cs typeface="Arial" panose="020B0604020202020204" pitchFamily="34" charset="0"/>
              </a:rPr>
              <a:t>Что эффективнее?</a:t>
            </a:r>
            <a:endParaRPr lang="en-US" sz="3600" dirty="0">
              <a:ln w="22225">
                <a:solidFill>
                  <a:schemeClr val="accent2"/>
                </a:solidFill>
                <a:prstDash val="solid"/>
              </a:ln>
              <a:solidFill>
                <a:schemeClr val="tx2"/>
              </a:solidFill>
              <a:latin typeface="Arial" panose="020B0604020202020204" pitchFamily="34" charset="0"/>
              <a:cs typeface="Arial" panose="020B0604020202020204" pitchFamily="34" charset="0"/>
            </a:endParaRPr>
          </a:p>
        </p:txBody>
      </p:sp>
      <p:grpSp>
        <p:nvGrpSpPr>
          <p:cNvPr id="70" name="Group 69"/>
          <p:cNvGrpSpPr/>
          <p:nvPr/>
        </p:nvGrpSpPr>
        <p:grpSpPr>
          <a:xfrm>
            <a:off x="228600" y="2042596"/>
            <a:ext cx="4041673" cy="1157804"/>
            <a:chOff x="4248806" y="1616507"/>
            <a:chExt cx="4041673" cy="1157804"/>
          </a:xfrm>
        </p:grpSpPr>
        <p:grpSp>
          <p:nvGrpSpPr>
            <p:cNvPr id="62" name="Group 61"/>
            <p:cNvGrpSpPr/>
            <p:nvPr/>
          </p:nvGrpSpPr>
          <p:grpSpPr>
            <a:xfrm>
              <a:off x="7015792" y="1616507"/>
              <a:ext cx="1274687" cy="1157804"/>
              <a:chOff x="7015792" y="1616507"/>
              <a:chExt cx="1274687" cy="1157804"/>
            </a:xfrm>
          </p:grpSpPr>
          <p:sp>
            <p:nvSpPr>
              <p:cNvPr id="56" name="Oval 55"/>
              <p:cNvSpPr/>
              <p:nvPr/>
            </p:nvSpPr>
            <p:spPr>
              <a:xfrm>
                <a:off x="7015792" y="1616507"/>
                <a:ext cx="1274687" cy="1157804"/>
              </a:xfrm>
              <a:prstGeom prst="ellipse">
                <a:avLst/>
              </a:prstGeom>
              <a:solidFill>
                <a:schemeClr val="accent6">
                  <a:lumMod val="20000"/>
                  <a:lumOff val="80000"/>
                </a:schemeClr>
              </a:solidFill>
              <a:ln>
                <a:solidFill>
                  <a:schemeClr val="bg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pic>
            <p:nvPicPr>
              <p:cNvPr id="28" name="Picture 2" descr="ru"/>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484999" y="2087752"/>
                <a:ext cx="358381" cy="238921"/>
              </a:xfrm>
              <a:prstGeom prst="rect">
                <a:avLst/>
              </a:prstGeom>
              <a:noFill/>
              <a:ln>
                <a:solidFill>
                  <a:schemeClr val="bg2"/>
                </a:solidFill>
              </a:ln>
              <a:extLst>
                <a:ext uri="{909E8E84-426E-40DD-AFC4-6F175D3DCCD1}">
                  <a14:hiddenFill xmlns="" xmlns:a14="http://schemas.microsoft.com/office/drawing/2010/main">
                    <a:solidFill>
                      <a:srgbClr val="FFFFFF"/>
                    </a:solidFill>
                  </a14:hiddenFill>
                </a:ext>
              </a:extLst>
            </p:spPr>
          </p:pic>
          <p:sp>
            <p:nvSpPr>
              <p:cNvPr id="29" name="Wave 28"/>
              <p:cNvSpPr/>
              <p:nvPr/>
            </p:nvSpPr>
            <p:spPr>
              <a:xfrm>
                <a:off x="7546776" y="1780247"/>
                <a:ext cx="235214" cy="242660"/>
              </a:xfrm>
              <a:prstGeom prst="wave">
                <a:avLst>
                  <a:gd name="adj1" fmla="val 6559"/>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Wave 30"/>
              <p:cNvSpPr/>
              <p:nvPr/>
            </p:nvSpPr>
            <p:spPr>
              <a:xfrm>
                <a:off x="7222176" y="2306214"/>
                <a:ext cx="235214" cy="242660"/>
              </a:xfrm>
              <a:prstGeom prst="wave">
                <a:avLst>
                  <a:gd name="adj1" fmla="val 6559"/>
                  <a:gd name="adj2" fmla="val 0"/>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Black" panose="020B0A04020102020204" pitchFamily="34" charset="0"/>
                </a:endParaRPr>
              </a:p>
            </p:txBody>
          </p:sp>
          <p:sp>
            <p:nvSpPr>
              <p:cNvPr id="32" name="Wave 31"/>
              <p:cNvSpPr/>
              <p:nvPr/>
            </p:nvSpPr>
            <p:spPr>
              <a:xfrm>
                <a:off x="7929706" y="2221895"/>
                <a:ext cx="235214" cy="242660"/>
              </a:xfrm>
              <a:prstGeom prst="wave">
                <a:avLst>
                  <a:gd name="adj1" fmla="val 6559"/>
                  <a:gd name="adj2"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 descr="C:\Users\obai\Desktop\large-icons-ikuko\large-icons-ikuko\icon_researcher_userdefined_x200.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7554913" y="1805006"/>
                <a:ext cx="245707" cy="217901"/>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3" descr="C:\Users\obai\Desktop\large-icons-ikuko\large-icons-ikuko\icon_researcher_userdefined_x200.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7240047" y="2326673"/>
                <a:ext cx="245707" cy="217901"/>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3" descr="C:\Users\obai\Desktop\large-icons-ikuko\large-icons-ikuko\icon_researcher_userdefined_x200.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7946545" y="2229583"/>
                <a:ext cx="245707" cy="21790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50" name="Rectangle 49"/>
            <p:cNvSpPr/>
            <p:nvPr/>
          </p:nvSpPr>
          <p:spPr>
            <a:xfrm>
              <a:off x="4248806" y="1861708"/>
              <a:ext cx="2723823" cy="646331"/>
            </a:xfrm>
            <a:prstGeom prst="rect">
              <a:avLst/>
            </a:prstGeom>
            <a:noFill/>
            <a:ln>
              <a:noFill/>
            </a:ln>
          </p:spPr>
          <p:txBody>
            <a:bodyPr wrap="none" lIns="91440" tIns="45720" rIns="91440" bIns="45720">
              <a:spAutoFit/>
            </a:bodyPr>
            <a:lstStyle/>
            <a:p>
              <a:pPr algn="ctr"/>
              <a:r>
                <a:rPr lang="en-US" sz="3600" dirty="0" smtClean="0">
                  <a:ln w="0"/>
                  <a:effectLst>
                    <a:outerShdw blurRad="38100" dist="19050" dir="2700000" algn="tl" rotWithShape="0">
                      <a:schemeClr val="dk1">
                        <a:alpha val="40000"/>
                      </a:schemeClr>
                    </a:outerShdw>
                  </a:effectLst>
                </a:rPr>
                <a:t>International</a:t>
              </a:r>
              <a:endParaRPr lang="en-US" sz="3600" dirty="0">
                <a:ln w="0"/>
                <a:effectLst>
                  <a:outerShdw blurRad="38100" dist="19050" dir="2700000" algn="tl" rotWithShape="0">
                    <a:schemeClr val="dk1">
                      <a:alpha val="40000"/>
                    </a:schemeClr>
                  </a:outerShdw>
                </a:effectLst>
              </a:endParaRPr>
            </a:p>
          </p:txBody>
        </p:sp>
      </p:grpSp>
      <p:grpSp>
        <p:nvGrpSpPr>
          <p:cNvPr id="68" name="Group 67"/>
          <p:cNvGrpSpPr/>
          <p:nvPr/>
        </p:nvGrpSpPr>
        <p:grpSpPr>
          <a:xfrm>
            <a:off x="228600" y="4876800"/>
            <a:ext cx="4144551" cy="1157804"/>
            <a:chOff x="1051380" y="4173635"/>
            <a:chExt cx="4144551" cy="1157804"/>
          </a:xfrm>
        </p:grpSpPr>
        <p:grpSp>
          <p:nvGrpSpPr>
            <p:cNvPr id="64" name="Group 63"/>
            <p:cNvGrpSpPr/>
            <p:nvPr/>
          </p:nvGrpSpPr>
          <p:grpSpPr>
            <a:xfrm>
              <a:off x="3921244" y="4173635"/>
              <a:ext cx="1274687" cy="1157804"/>
              <a:chOff x="3921244" y="4173635"/>
              <a:chExt cx="1274687" cy="1157804"/>
            </a:xfrm>
          </p:grpSpPr>
          <p:sp>
            <p:nvSpPr>
              <p:cNvPr id="58" name="Oval 57"/>
              <p:cNvSpPr/>
              <p:nvPr/>
            </p:nvSpPr>
            <p:spPr>
              <a:xfrm>
                <a:off x="3921244" y="4173635"/>
                <a:ext cx="1274687" cy="1157804"/>
              </a:xfrm>
              <a:prstGeom prst="ellipse">
                <a:avLst/>
              </a:prstGeom>
              <a:solidFill>
                <a:schemeClr val="tx2">
                  <a:lumMod val="20000"/>
                  <a:lumOff val="80000"/>
                </a:schemeClr>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pic>
            <p:nvPicPr>
              <p:cNvPr id="11" name="Picture 3" descr="C:\Users\obai\Desktop\large-icons-ikuko\large-icons-ikuko\icon_researcher_userdefined_x200.png"/>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4278216" y="5008186"/>
                <a:ext cx="257772" cy="228601"/>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4" descr="C:\Users\obai\Desktop\large-icons-ikuko\large-icons-ikuko\icon_institute_userdefined_x200.png"/>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4446243" y="4608752"/>
                <a:ext cx="280097" cy="276165"/>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ru"/>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07102" y="4307064"/>
                <a:ext cx="358381" cy="238921"/>
              </a:xfrm>
              <a:prstGeom prst="rect">
                <a:avLst/>
              </a:prstGeom>
              <a:noFill/>
              <a:ln>
                <a:solidFill>
                  <a:schemeClr val="bg2"/>
                </a:solidFill>
              </a:ln>
              <a:extLst>
                <a:ext uri="{909E8E84-426E-40DD-AFC4-6F175D3DCCD1}">
                  <a14:hiddenFill xmlns="" xmlns:a14="http://schemas.microsoft.com/office/drawing/2010/main">
                    <a:solidFill>
                      <a:srgbClr val="FFFFFF"/>
                    </a:solidFill>
                  </a14:hiddenFill>
                </a:ext>
              </a:extLst>
            </p:spPr>
          </p:pic>
          <p:pic>
            <p:nvPicPr>
              <p:cNvPr id="14" name="Picture 3" descr="C:\Users\obai\Desktop\large-icons-ikuko\large-icons-ikuko\icon_researcher_userdefined_x200.png"/>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4432443" y="4903071"/>
                <a:ext cx="257772" cy="22860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C:\Users\obai\Desktop\large-icons-ikuko\large-icons-ikuko\icon_researcher_userdefined_x200.png"/>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4636404" y="5008186"/>
                <a:ext cx="257772" cy="22860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52" name="Rectangle 51"/>
            <p:cNvSpPr/>
            <p:nvPr/>
          </p:nvSpPr>
          <p:spPr>
            <a:xfrm>
              <a:off x="1051380" y="4308675"/>
              <a:ext cx="2518639" cy="646331"/>
            </a:xfrm>
            <a:prstGeom prst="rect">
              <a:avLst/>
            </a:prstGeom>
            <a:noFill/>
          </p:spPr>
          <p:txBody>
            <a:bodyPr wrap="none" lIns="91440" tIns="45720" rIns="91440" bIns="45720">
              <a:spAutoFit/>
            </a:bodyPr>
            <a:lstStyle/>
            <a:p>
              <a:pPr algn="ctr"/>
              <a:r>
                <a:rPr lang="en-US" sz="3600" b="0" cap="none" spc="0" dirty="0" smtClean="0">
                  <a:ln w="0"/>
                  <a:solidFill>
                    <a:schemeClr val="accent4"/>
                  </a:solidFill>
                  <a:effectLst>
                    <a:outerShdw blurRad="38100" dist="25400" dir="5400000" algn="ctr" rotWithShape="0">
                      <a:srgbClr val="6E747A">
                        <a:alpha val="43000"/>
                      </a:srgbClr>
                    </a:outerShdw>
                  </a:effectLst>
                </a:rPr>
                <a:t>Institutional</a:t>
              </a:r>
              <a:endParaRPr lang="en-US" sz="3600" b="0" cap="none" spc="0" dirty="0">
                <a:ln w="0"/>
                <a:solidFill>
                  <a:schemeClr val="accent4"/>
                </a:solidFill>
                <a:effectLst>
                  <a:outerShdw blurRad="38100" dist="25400" dir="5400000" algn="ctr" rotWithShape="0">
                    <a:srgbClr val="6E747A">
                      <a:alpha val="43000"/>
                    </a:srgbClr>
                  </a:outerShdw>
                </a:effectLst>
              </a:endParaRPr>
            </a:p>
          </p:txBody>
        </p:sp>
      </p:grpSp>
      <p:sp>
        <p:nvSpPr>
          <p:cNvPr id="71" name="TextBox 70"/>
          <p:cNvSpPr txBox="1"/>
          <p:nvPr/>
        </p:nvSpPr>
        <p:spPr>
          <a:xfrm>
            <a:off x="4476657" y="2236777"/>
            <a:ext cx="4057743" cy="3477875"/>
          </a:xfrm>
          <a:prstGeom prst="rect">
            <a:avLst/>
          </a:prstGeom>
          <a:noFill/>
        </p:spPr>
        <p:txBody>
          <a:bodyPr wrap="square" rtlCol="0">
            <a:spAutoFit/>
          </a:bodyPr>
          <a:lstStyle/>
          <a:p>
            <a:r>
              <a:rPr lang="ru-RU" sz="4400" dirty="0" smtClean="0"/>
              <a:t>в журнале </a:t>
            </a:r>
            <a:r>
              <a:rPr lang="en-GB" sz="4400" dirty="0" smtClean="0"/>
              <a:t>Q4                            </a:t>
            </a:r>
            <a:endParaRPr lang="ru-RU" sz="4400" dirty="0" smtClean="0"/>
          </a:p>
          <a:p>
            <a:endParaRPr lang="ru-RU" sz="4400" dirty="0"/>
          </a:p>
          <a:p>
            <a:r>
              <a:rPr lang="ru-RU" sz="4400" dirty="0" smtClean="0"/>
              <a:t>        или </a:t>
            </a:r>
          </a:p>
          <a:p>
            <a:endParaRPr lang="ru-RU" sz="4400" dirty="0"/>
          </a:p>
          <a:p>
            <a:r>
              <a:rPr lang="ru-RU" sz="4400" dirty="0"/>
              <a:t>в</a:t>
            </a:r>
            <a:r>
              <a:rPr lang="ru-RU" sz="4400" dirty="0" smtClean="0"/>
              <a:t> журнале </a:t>
            </a:r>
            <a:r>
              <a:rPr lang="en-GB" sz="4400" dirty="0" smtClean="0"/>
              <a:t>Q2</a:t>
            </a:r>
            <a:endParaRPr lang="en-US" sz="3600" dirty="0"/>
          </a:p>
        </p:txBody>
      </p:sp>
      <p:sp>
        <p:nvSpPr>
          <p:cNvPr id="24" name="Rectangle 23"/>
          <p:cNvSpPr/>
          <p:nvPr/>
        </p:nvSpPr>
        <p:spPr>
          <a:xfrm>
            <a:off x="5419725" y="6604084"/>
            <a:ext cx="3724275" cy="253916"/>
          </a:xfrm>
          <a:prstGeom prst="rect">
            <a:avLst/>
          </a:prstGeom>
        </p:spPr>
        <p:txBody>
          <a:bodyPr wrap="square">
            <a:spAutoFit/>
          </a:bodyPr>
          <a:lstStyle/>
          <a:p>
            <a:pPr algn="r"/>
            <a:r>
              <a:rPr lang="en-GB" sz="1050" dirty="0" smtClean="0">
                <a:solidFill>
                  <a:schemeClr val="tx1">
                    <a:lumMod val="65000"/>
                    <a:lumOff val="35000"/>
                  </a:schemeClr>
                </a:solidFill>
              </a:rPr>
              <a:t>Prepared </a:t>
            </a:r>
            <a:r>
              <a:rPr lang="en-GB" sz="1000" dirty="0" smtClean="0">
                <a:solidFill>
                  <a:schemeClr val="tx1">
                    <a:lumMod val="65000"/>
                    <a:lumOff val="35000"/>
                  </a:schemeClr>
                </a:solidFill>
              </a:rPr>
              <a:t>by </a:t>
            </a:r>
            <a:r>
              <a:rPr lang="en-GB" sz="1000" dirty="0">
                <a:solidFill>
                  <a:schemeClr val="tx1">
                    <a:lumMod val="65000"/>
                    <a:lumOff val="35000"/>
                  </a:schemeClr>
                </a:solidFill>
                <a:hlinkClick r:id="rId6"/>
              </a:rPr>
              <a:t>Alexei </a:t>
            </a:r>
            <a:r>
              <a:rPr lang="en-GB" sz="1000" dirty="0" smtClean="0">
                <a:solidFill>
                  <a:schemeClr val="tx1">
                    <a:lumMod val="65000"/>
                    <a:lumOff val="35000"/>
                  </a:schemeClr>
                </a:solidFill>
                <a:hlinkClick r:id="rId6"/>
              </a:rPr>
              <a:t>Lutay</a:t>
            </a:r>
            <a:r>
              <a:rPr lang="en-GB" sz="1000" dirty="0" smtClean="0">
                <a:solidFill>
                  <a:schemeClr val="tx1">
                    <a:lumMod val="65000"/>
                    <a:lumOff val="35000"/>
                  </a:schemeClr>
                </a:solidFill>
              </a:rPr>
              <a:t> in </a:t>
            </a:r>
            <a:r>
              <a:rPr lang="en-GB" sz="1000" dirty="0" err="1" smtClean="0">
                <a:solidFill>
                  <a:schemeClr val="tx1">
                    <a:lumMod val="65000"/>
                    <a:lumOff val="35000"/>
                  </a:schemeClr>
                </a:solidFill>
              </a:rPr>
              <a:t>SciVal</a:t>
            </a:r>
            <a:r>
              <a:rPr lang="en-GB" sz="1000" dirty="0" smtClean="0">
                <a:solidFill>
                  <a:schemeClr val="tx1">
                    <a:lumMod val="65000"/>
                    <a:lumOff val="35000"/>
                  </a:schemeClr>
                </a:solidFill>
              </a:rPr>
              <a:t> </a:t>
            </a:r>
            <a:endParaRPr lang="en-GB" sz="1000" dirty="0">
              <a:solidFill>
                <a:schemeClr val="tx1">
                  <a:lumMod val="65000"/>
                  <a:lumOff val="35000"/>
                </a:schemeClr>
              </a:solidFill>
            </a:endParaRPr>
          </a:p>
        </p:txBody>
      </p:sp>
    </p:spTree>
    <p:extLst>
      <p:ext uri="{BB962C8B-B14F-4D97-AF65-F5344CB8AC3E}">
        <p14:creationId xmlns="" xmlns:p14="http://schemas.microsoft.com/office/powerpoint/2010/main" val="228638657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47" y="363532"/>
            <a:ext cx="8548008" cy="684769"/>
          </a:xfrm>
        </p:spPr>
        <p:txBody>
          <a:bodyPr/>
          <a:lstStyle/>
          <a:p>
            <a:r>
              <a:rPr lang="en-GB" sz="1800" dirty="0" smtClean="0"/>
              <a:t>2014. </a:t>
            </a:r>
            <a:r>
              <a:rPr lang="ru-RU" sz="1800" dirty="0" smtClean="0"/>
              <a:t>Россия. Журналы </a:t>
            </a:r>
            <a:r>
              <a:rPr lang="en-GB" sz="1800" dirty="0" smtClean="0"/>
              <a:t>Materials Science</a:t>
            </a:r>
            <a:endParaRPr lang="en-GB" sz="1800" dirty="0"/>
          </a:p>
        </p:txBody>
      </p:sp>
      <p:sp>
        <p:nvSpPr>
          <p:cNvPr id="4" name="Slide Number Placeholder 3"/>
          <p:cNvSpPr>
            <a:spLocks noGrp="1"/>
          </p:cNvSpPr>
          <p:nvPr>
            <p:ph type="sldNum" sz="quarter" idx="12"/>
          </p:nvPr>
        </p:nvSpPr>
        <p:spPr>
          <a:xfrm>
            <a:off x="8576583" y="0"/>
            <a:ext cx="457200" cy="328865"/>
          </a:xfrm>
          <a:solidFill>
            <a:schemeClr val="tx2"/>
          </a:solidFill>
          <a:ln>
            <a:solidFill>
              <a:schemeClr val="tx2"/>
            </a:solidFill>
          </a:ln>
        </p:spPr>
        <p:txBody>
          <a:bodyPr/>
          <a:lstStyle/>
          <a:p>
            <a:pPr fontAlgn="base">
              <a:spcBef>
                <a:spcPct val="0"/>
              </a:spcBef>
              <a:spcAft>
                <a:spcPct val="0"/>
              </a:spcAft>
              <a:defRPr/>
            </a:pPr>
            <a:fld id="{B475C23E-1427-4651-8D2C-9DE5C77431A0}" type="slidenum">
              <a:rPr lang="en-US" smtClean="0">
                <a:solidFill>
                  <a:srgbClr val="FFFFFF"/>
                </a:solidFill>
              </a:rPr>
              <a:pPr fontAlgn="base">
                <a:spcBef>
                  <a:spcPct val="0"/>
                </a:spcBef>
                <a:spcAft>
                  <a:spcPct val="0"/>
                </a:spcAft>
                <a:defRPr/>
              </a:pPr>
              <a:t>85</a:t>
            </a:fld>
            <a:endParaRPr lang="en-US" dirty="0">
              <a:solidFill>
                <a:srgbClr val="FFFFFF"/>
              </a:solidFill>
            </a:endParaRPr>
          </a:p>
        </p:txBody>
      </p:sp>
      <p:graphicFrame>
        <p:nvGraphicFramePr>
          <p:cNvPr id="5" name="Chart 4"/>
          <p:cNvGraphicFramePr>
            <a:graphicFrameLocks noGrp="1"/>
          </p:cNvGraphicFramePr>
          <p:nvPr>
            <p:extLst/>
          </p:nvPr>
        </p:nvGraphicFramePr>
        <p:xfrm>
          <a:off x="314325" y="1133475"/>
          <a:ext cx="8620125" cy="5339195"/>
        </p:xfrm>
        <a:graphic>
          <a:graphicData uri="http://schemas.openxmlformats.org/drawingml/2006/chart">
            <c:chart xmlns:c="http://schemas.openxmlformats.org/drawingml/2006/chart" xmlns:r="http://schemas.openxmlformats.org/officeDocument/2006/relationships" r:id="rId2"/>
          </a:graphicData>
        </a:graphic>
      </p:graphicFrame>
      <p:grpSp>
        <p:nvGrpSpPr>
          <p:cNvPr id="11" name="Group 10"/>
          <p:cNvGrpSpPr/>
          <p:nvPr/>
        </p:nvGrpSpPr>
        <p:grpSpPr>
          <a:xfrm>
            <a:off x="845600" y="1523996"/>
            <a:ext cx="6898131" cy="4997192"/>
            <a:chOff x="845600" y="1523996"/>
            <a:chExt cx="6898131" cy="4997192"/>
          </a:xfrm>
        </p:grpSpPr>
        <p:sp>
          <p:nvSpPr>
            <p:cNvPr id="7" name="Oval 6"/>
            <p:cNvSpPr/>
            <p:nvPr/>
          </p:nvSpPr>
          <p:spPr>
            <a:xfrm rot="20554296">
              <a:off x="3438191" y="4764777"/>
              <a:ext cx="3453249" cy="872196"/>
            </a:xfrm>
            <a:prstGeom prst="ellipse">
              <a:avLst/>
            </a:prstGeom>
            <a:noFill/>
            <a:ln w="9525">
              <a:solidFill>
                <a:srgbClr val="00B05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8" name="Oval 7"/>
            <p:cNvSpPr/>
            <p:nvPr/>
          </p:nvSpPr>
          <p:spPr>
            <a:xfrm rot="21252958">
              <a:off x="2192591" y="5387274"/>
              <a:ext cx="2497397" cy="641218"/>
            </a:xfrm>
            <a:prstGeom prst="ellipse">
              <a:avLst/>
            </a:prstGeom>
            <a:noFill/>
            <a:ln w="9525">
              <a:solidFill>
                <a:srgbClr val="00B0F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9" name="Oval 8"/>
            <p:cNvSpPr/>
            <p:nvPr/>
          </p:nvSpPr>
          <p:spPr>
            <a:xfrm rot="18123879">
              <a:off x="549605" y="5002626"/>
              <a:ext cx="1814557" cy="1222567"/>
            </a:xfrm>
            <a:prstGeom prst="ellipse">
              <a:avLst/>
            </a:prstGeom>
            <a:noFill/>
            <a:ln w="9525">
              <a:solidFill>
                <a:schemeClr val="bg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10" name="Oval 9"/>
            <p:cNvSpPr/>
            <p:nvPr/>
          </p:nvSpPr>
          <p:spPr>
            <a:xfrm rot="18169887">
              <a:off x="5659862" y="2767988"/>
              <a:ext cx="3327861" cy="839877"/>
            </a:xfrm>
            <a:prstGeom prst="ellipse">
              <a:avLst/>
            </a:prstGeom>
            <a:noFill/>
            <a:ln w="9525">
              <a:solidFill>
                <a:schemeClr val="tx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grpSp>
      <p:sp>
        <p:nvSpPr>
          <p:cNvPr id="12" name="TextBox 11"/>
          <p:cNvSpPr txBox="1"/>
          <p:nvPr/>
        </p:nvSpPr>
        <p:spPr>
          <a:xfrm>
            <a:off x="7213788" y="3216501"/>
            <a:ext cx="677208" cy="261610"/>
          </a:xfrm>
          <a:prstGeom prst="rect">
            <a:avLst/>
          </a:prstGeom>
          <a:noFill/>
        </p:spPr>
        <p:txBody>
          <a:bodyPr wrap="square" rtlCol="0">
            <a:spAutoFit/>
          </a:bodyPr>
          <a:lstStyle/>
          <a:p>
            <a:r>
              <a:rPr lang="en-GB" sz="1100" b="1" dirty="0" smtClean="0">
                <a:solidFill>
                  <a:schemeClr val="tx2"/>
                </a:solidFill>
              </a:rPr>
              <a:t>INT.1</a:t>
            </a:r>
            <a:endParaRPr lang="en-GB" sz="1400" b="1" dirty="0">
              <a:solidFill>
                <a:schemeClr val="tx2"/>
              </a:solidFill>
            </a:endParaRPr>
          </a:p>
        </p:txBody>
      </p:sp>
      <p:sp>
        <p:nvSpPr>
          <p:cNvPr id="13" name="TextBox 12"/>
          <p:cNvSpPr txBox="1"/>
          <p:nvPr/>
        </p:nvSpPr>
        <p:spPr>
          <a:xfrm>
            <a:off x="7204263" y="2521176"/>
            <a:ext cx="677208" cy="261610"/>
          </a:xfrm>
          <a:prstGeom prst="rect">
            <a:avLst/>
          </a:prstGeom>
          <a:noFill/>
        </p:spPr>
        <p:txBody>
          <a:bodyPr wrap="square" rtlCol="0">
            <a:spAutoFit/>
          </a:bodyPr>
          <a:lstStyle/>
          <a:p>
            <a:r>
              <a:rPr lang="en-GB" sz="1100" b="1" dirty="0" smtClean="0">
                <a:solidFill>
                  <a:schemeClr val="tx2"/>
                </a:solidFill>
              </a:rPr>
              <a:t>INT.2</a:t>
            </a:r>
            <a:endParaRPr lang="en-GB" sz="1400" b="1" dirty="0">
              <a:solidFill>
                <a:schemeClr val="tx2"/>
              </a:solidFill>
            </a:endParaRPr>
          </a:p>
        </p:txBody>
      </p:sp>
      <p:sp>
        <p:nvSpPr>
          <p:cNvPr id="14" name="TextBox 13"/>
          <p:cNvSpPr txBox="1"/>
          <p:nvPr/>
        </p:nvSpPr>
        <p:spPr>
          <a:xfrm>
            <a:off x="7709088" y="2092551"/>
            <a:ext cx="677208" cy="261610"/>
          </a:xfrm>
          <a:prstGeom prst="rect">
            <a:avLst/>
          </a:prstGeom>
          <a:noFill/>
        </p:spPr>
        <p:txBody>
          <a:bodyPr wrap="square" rtlCol="0">
            <a:spAutoFit/>
          </a:bodyPr>
          <a:lstStyle/>
          <a:p>
            <a:r>
              <a:rPr lang="en-GB" sz="1100" b="1" dirty="0" smtClean="0">
                <a:solidFill>
                  <a:schemeClr val="tx2"/>
                </a:solidFill>
              </a:rPr>
              <a:t>INT.2+</a:t>
            </a:r>
            <a:endParaRPr lang="en-GB" sz="1400" b="1" dirty="0">
              <a:solidFill>
                <a:schemeClr val="tx2"/>
              </a:solidFill>
            </a:endParaRPr>
          </a:p>
        </p:txBody>
      </p:sp>
      <p:sp>
        <p:nvSpPr>
          <p:cNvPr id="15" name="TextBox 14"/>
          <p:cNvSpPr txBox="1"/>
          <p:nvPr/>
        </p:nvSpPr>
        <p:spPr>
          <a:xfrm>
            <a:off x="6813738" y="3740376"/>
            <a:ext cx="677208" cy="261610"/>
          </a:xfrm>
          <a:prstGeom prst="rect">
            <a:avLst/>
          </a:prstGeom>
          <a:noFill/>
        </p:spPr>
        <p:txBody>
          <a:bodyPr wrap="square" rtlCol="0">
            <a:spAutoFit/>
          </a:bodyPr>
          <a:lstStyle/>
          <a:p>
            <a:r>
              <a:rPr lang="en-GB" sz="1100" b="1" dirty="0" smtClean="0">
                <a:solidFill>
                  <a:schemeClr val="tx2"/>
                </a:solidFill>
              </a:rPr>
              <a:t>NAT</a:t>
            </a:r>
            <a:endParaRPr lang="en-GB" sz="1400" b="1" dirty="0">
              <a:solidFill>
                <a:schemeClr val="tx2"/>
              </a:solidFill>
            </a:endParaRPr>
          </a:p>
        </p:txBody>
      </p:sp>
      <p:sp>
        <p:nvSpPr>
          <p:cNvPr id="16" name="TextBox 15"/>
          <p:cNvSpPr txBox="1"/>
          <p:nvPr/>
        </p:nvSpPr>
        <p:spPr>
          <a:xfrm>
            <a:off x="6368211" y="4051965"/>
            <a:ext cx="677208" cy="261610"/>
          </a:xfrm>
          <a:prstGeom prst="rect">
            <a:avLst/>
          </a:prstGeom>
          <a:noFill/>
        </p:spPr>
        <p:txBody>
          <a:bodyPr wrap="square" rtlCol="0">
            <a:spAutoFit/>
          </a:bodyPr>
          <a:lstStyle/>
          <a:p>
            <a:r>
              <a:rPr lang="en-GB" sz="1100" b="1" dirty="0" smtClean="0">
                <a:solidFill>
                  <a:schemeClr val="tx2"/>
                </a:solidFill>
              </a:rPr>
              <a:t>INST</a:t>
            </a:r>
            <a:endParaRPr lang="en-GB" sz="1400" b="1" dirty="0">
              <a:solidFill>
                <a:schemeClr val="tx2"/>
              </a:solidFill>
            </a:endParaRPr>
          </a:p>
        </p:txBody>
      </p:sp>
      <p:sp>
        <p:nvSpPr>
          <p:cNvPr id="17" name="TextBox 16"/>
          <p:cNvSpPr txBox="1"/>
          <p:nvPr/>
        </p:nvSpPr>
        <p:spPr>
          <a:xfrm>
            <a:off x="5850393" y="4312704"/>
            <a:ext cx="677208" cy="261610"/>
          </a:xfrm>
          <a:prstGeom prst="rect">
            <a:avLst/>
          </a:prstGeom>
          <a:noFill/>
        </p:spPr>
        <p:txBody>
          <a:bodyPr wrap="square" rtlCol="0">
            <a:spAutoFit/>
          </a:bodyPr>
          <a:lstStyle/>
          <a:p>
            <a:r>
              <a:rPr lang="en-GB" sz="1100" b="1" dirty="0" smtClean="0">
                <a:solidFill>
                  <a:schemeClr val="tx2"/>
                </a:solidFill>
              </a:rPr>
              <a:t>AUTH</a:t>
            </a:r>
            <a:endParaRPr lang="en-GB" sz="1400" b="1" dirty="0">
              <a:solidFill>
                <a:schemeClr val="tx2"/>
              </a:solidFill>
            </a:endParaRPr>
          </a:p>
        </p:txBody>
      </p:sp>
      <p:sp>
        <p:nvSpPr>
          <p:cNvPr id="19" name="TextBox 18"/>
          <p:cNvSpPr txBox="1"/>
          <p:nvPr/>
        </p:nvSpPr>
        <p:spPr>
          <a:xfrm>
            <a:off x="6185088" y="4759551"/>
            <a:ext cx="677208" cy="261610"/>
          </a:xfrm>
          <a:prstGeom prst="rect">
            <a:avLst/>
          </a:prstGeom>
          <a:noFill/>
        </p:spPr>
        <p:txBody>
          <a:bodyPr wrap="square" rtlCol="0">
            <a:spAutoFit/>
          </a:bodyPr>
          <a:lstStyle/>
          <a:p>
            <a:r>
              <a:rPr lang="en-GB" sz="1100" b="1" dirty="0" smtClean="0">
                <a:solidFill>
                  <a:srgbClr val="00B050"/>
                </a:solidFill>
              </a:rPr>
              <a:t>INT.2+</a:t>
            </a:r>
            <a:endParaRPr lang="en-GB" sz="1400" b="1" dirty="0">
              <a:solidFill>
                <a:srgbClr val="00B050"/>
              </a:solidFill>
            </a:endParaRPr>
          </a:p>
        </p:txBody>
      </p:sp>
      <p:sp>
        <p:nvSpPr>
          <p:cNvPr id="20" name="TextBox 19"/>
          <p:cNvSpPr txBox="1"/>
          <p:nvPr/>
        </p:nvSpPr>
        <p:spPr>
          <a:xfrm>
            <a:off x="5565963" y="4788126"/>
            <a:ext cx="677208" cy="261610"/>
          </a:xfrm>
          <a:prstGeom prst="rect">
            <a:avLst/>
          </a:prstGeom>
          <a:noFill/>
        </p:spPr>
        <p:txBody>
          <a:bodyPr wrap="square" rtlCol="0">
            <a:spAutoFit/>
          </a:bodyPr>
          <a:lstStyle/>
          <a:p>
            <a:r>
              <a:rPr lang="en-GB" sz="1100" b="1" dirty="0" smtClean="0">
                <a:solidFill>
                  <a:srgbClr val="00B050"/>
                </a:solidFill>
              </a:rPr>
              <a:t>INT.2</a:t>
            </a:r>
            <a:endParaRPr lang="en-GB" sz="1400" b="1" dirty="0">
              <a:solidFill>
                <a:srgbClr val="00B050"/>
              </a:solidFill>
            </a:endParaRPr>
          </a:p>
        </p:txBody>
      </p:sp>
      <p:sp>
        <p:nvSpPr>
          <p:cNvPr id="21" name="TextBox 20"/>
          <p:cNvSpPr txBox="1"/>
          <p:nvPr/>
        </p:nvSpPr>
        <p:spPr>
          <a:xfrm>
            <a:off x="4946838" y="5073876"/>
            <a:ext cx="677208" cy="261610"/>
          </a:xfrm>
          <a:prstGeom prst="rect">
            <a:avLst/>
          </a:prstGeom>
          <a:noFill/>
        </p:spPr>
        <p:txBody>
          <a:bodyPr wrap="square" rtlCol="0">
            <a:spAutoFit/>
          </a:bodyPr>
          <a:lstStyle/>
          <a:p>
            <a:r>
              <a:rPr lang="en-GB" sz="1100" b="1" dirty="0" smtClean="0">
                <a:solidFill>
                  <a:srgbClr val="00B050"/>
                </a:solidFill>
              </a:rPr>
              <a:t>NAT</a:t>
            </a:r>
            <a:endParaRPr lang="en-GB" sz="1400" b="1" dirty="0">
              <a:solidFill>
                <a:srgbClr val="00B050"/>
              </a:solidFill>
            </a:endParaRPr>
          </a:p>
        </p:txBody>
      </p:sp>
      <p:sp>
        <p:nvSpPr>
          <p:cNvPr id="22" name="TextBox 21"/>
          <p:cNvSpPr txBox="1"/>
          <p:nvPr/>
        </p:nvSpPr>
        <p:spPr>
          <a:xfrm>
            <a:off x="4461063" y="5083401"/>
            <a:ext cx="587187" cy="261610"/>
          </a:xfrm>
          <a:prstGeom prst="rect">
            <a:avLst/>
          </a:prstGeom>
          <a:noFill/>
        </p:spPr>
        <p:txBody>
          <a:bodyPr wrap="square" rtlCol="0">
            <a:spAutoFit/>
          </a:bodyPr>
          <a:lstStyle/>
          <a:p>
            <a:r>
              <a:rPr lang="en-GB" sz="1100" b="1" dirty="0" smtClean="0">
                <a:solidFill>
                  <a:srgbClr val="00B050"/>
                </a:solidFill>
              </a:rPr>
              <a:t>INT.1</a:t>
            </a:r>
            <a:endParaRPr lang="en-GB" sz="1400" b="1" dirty="0">
              <a:solidFill>
                <a:srgbClr val="00B050"/>
              </a:solidFill>
            </a:endParaRPr>
          </a:p>
        </p:txBody>
      </p:sp>
      <p:sp>
        <p:nvSpPr>
          <p:cNvPr id="23" name="TextBox 22"/>
          <p:cNvSpPr txBox="1"/>
          <p:nvPr/>
        </p:nvSpPr>
        <p:spPr>
          <a:xfrm>
            <a:off x="4022913" y="5397726"/>
            <a:ext cx="587187" cy="261610"/>
          </a:xfrm>
          <a:prstGeom prst="rect">
            <a:avLst/>
          </a:prstGeom>
          <a:noFill/>
        </p:spPr>
        <p:txBody>
          <a:bodyPr wrap="square" rtlCol="0">
            <a:spAutoFit/>
          </a:bodyPr>
          <a:lstStyle/>
          <a:p>
            <a:r>
              <a:rPr lang="en-GB" sz="1100" b="1" dirty="0" smtClean="0">
                <a:solidFill>
                  <a:srgbClr val="00B050"/>
                </a:solidFill>
              </a:rPr>
              <a:t>INST</a:t>
            </a:r>
            <a:endParaRPr lang="en-GB" sz="1400" b="1" dirty="0">
              <a:solidFill>
                <a:srgbClr val="00B050"/>
              </a:solidFill>
            </a:endParaRPr>
          </a:p>
        </p:txBody>
      </p:sp>
      <p:sp>
        <p:nvSpPr>
          <p:cNvPr id="25" name="TextBox 24"/>
          <p:cNvSpPr txBox="1"/>
          <p:nvPr/>
        </p:nvSpPr>
        <p:spPr>
          <a:xfrm>
            <a:off x="4328337" y="5800575"/>
            <a:ext cx="677208" cy="261610"/>
          </a:xfrm>
          <a:prstGeom prst="rect">
            <a:avLst/>
          </a:prstGeom>
          <a:noFill/>
        </p:spPr>
        <p:txBody>
          <a:bodyPr wrap="square" rtlCol="0">
            <a:spAutoFit/>
          </a:bodyPr>
          <a:lstStyle/>
          <a:p>
            <a:r>
              <a:rPr lang="en-GB" sz="1100" b="1" dirty="0" smtClean="0">
                <a:solidFill>
                  <a:schemeClr val="accent5">
                    <a:lumMod val="75000"/>
                  </a:schemeClr>
                </a:solidFill>
              </a:rPr>
              <a:t>INT.2+</a:t>
            </a:r>
            <a:endParaRPr lang="en-GB" sz="1400" b="1" dirty="0">
              <a:solidFill>
                <a:schemeClr val="accent5">
                  <a:lumMod val="75000"/>
                </a:schemeClr>
              </a:solidFill>
            </a:endParaRPr>
          </a:p>
        </p:txBody>
      </p:sp>
      <p:sp>
        <p:nvSpPr>
          <p:cNvPr id="26" name="TextBox 25"/>
          <p:cNvSpPr txBox="1"/>
          <p:nvPr/>
        </p:nvSpPr>
        <p:spPr>
          <a:xfrm>
            <a:off x="3607690" y="5199590"/>
            <a:ext cx="677208" cy="261610"/>
          </a:xfrm>
          <a:prstGeom prst="rect">
            <a:avLst/>
          </a:prstGeom>
          <a:noFill/>
        </p:spPr>
        <p:txBody>
          <a:bodyPr wrap="square" rtlCol="0">
            <a:spAutoFit/>
          </a:bodyPr>
          <a:lstStyle/>
          <a:p>
            <a:r>
              <a:rPr lang="en-GB" sz="1100" b="1" dirty="0" smtClean="0">
                <a:solidFill>
                  <a:schemeClr val="accent5">
                    <a:lumMod val="75000"/>
                  </a:schemeClr>
                </a:solidFill>
              </a:rPr>
              <a:t>INT.2</a:t>
            </a:r>
            <a:endParaRPr lang="en-GB" sz="1400" b="1" dirty="0">
              <a:solidFill>
                <a:schemeClr val="accent5">
                  <a:lumMod val="75000"/>
                </a:schemeClr>
              </a:solidFill>
            </a:endParaRPr>
          </a:p>
        </p:txBody>
      </p:sp>
      <p:sp>
        <p:nvSpPr>
          <p:cNvPr id="27" name="TextBox 26"/>
          <p:cNvSpPr txBox="1"/>
          <p:nvPr/>
        </p:nvSpPr>
        <p:spPr>
          <a:xfrm>
            <a:off x="2651398" y="5524269"/>
            <a:ext cx="677208" cy="261610"/>
          </a:xfrm>
          <a:prstGeom prst="rect">
            <a:avLst/>
          </a:prstGeom>
          <a:noFill/>
        </p:spPr>
        <p:txBody>
          <a:bodyPr wrap="square" rtlCol="0">
            <a:spAutoFit/>
          </a:bodyPr>
          <a:lstStyle/>
          <a:p>
            <a:r>
              <a:rPr lang="en-GB" sz="1100" b="1" dirty="0" smtClean="0">
                <a:solidFill>
                  <a:schemeClr val="accent5">
                    <a:lumMod val="75000"/>
                  </a:schemeClr>
                </a:solidFill>
              </a:rPr>
              <a:t>NAT</a:t>
            </a:r>
            <a:endParaRPr lang="en-GB" sz="1400" b="1" dirty="0">
              <a:solidFill>
                <a:schemeClr val="accent5">
                  <a:lumMod val="75000"/>
                </a:schemeClr>
              </a:solidFill>
            </a:endParaRPr>
          </a:p>
        </p:txBody>
      </p:sp>
      <p:sp>
        <p:nvSpPr>
          <p:cNvPr id="28" name="TextBox 27"/>
          <p:cNvSpPr txBox="1"/>
          <p:nvPr/>
        </p:nvSpPr>
        <p:spPr>
          <a:xfrm>
            <a:off x="3070111" y="5483104"/>
            <a:ext cx="587187" cy="261610"/>
          </a:xfrm>
          <a:prstGeom prst="rect">
            <a:avLst/>
          </a:prstGeom>
          <a:noFill/>
        </p:spPr>
        <p:txBody>
          <a:bodyPr wrap="square" rtlCol="0">
            <a:spAutoFit/>
          </a:bodyPr>
          <a:lstStyle/>
          <a:p>
            <a:r>
              <a:rPr lang="en-GB" sz="1100" b="1" dirty="0" smtClean="0">
                <a:solidFill>
                  <a:schemeClr val="accent5">
                    <a:lumMod val="75000"/>
                  </a:schemeClr>
                </a:solidFill>
              </a:rPr>
              <a:t>INT.1</a:t>
            </a:r>
            <a:endParaRPr lang="en-GB" sz="1400" b="1" dirty="0">
              <a:solidFill>
                <a:schemeClr val="accent5">
                  <a:lumMod val="75000"/>
                </a:schemeClr>
              </a:solidFill>
            </a:endParaRPr>
          </a:p>
        </p:txBody>
      </p:sp>
      <p:sp>
        <p:nvSpPr>
          <p:cNvPr id="32" name="TextBox 31"/>
          <p:cNvSpPr txBox="1"/>
          <p:nvPr/>
        </p:nvSpPr>
        <p:spPr>
          <a:xfrm>
            <a:off x="1387657" y="5001453"/>
            <a:ext cx="677208" cy="261610"/>
          </a:xfrm>
          <a:prstGeom prst="rect">
            <a:avLst/>
          </a:prstGeom>
          <a:noFill/>
        </p:spPr>
        <p:txBody>
          <a:bodyPr wrap="square" rtlCol="0">
            <a:spAutoFit/>
          </a:bodyPr>
          <a:lstStyle/>
          <a:p>
            <a:r>
              <a:rPr lang="en-GB" sz="1100" b="1" dirty="0" smtClean="0">
                <a:solidFill>
                  <a:schemeClr val="tx1">
                    <a:lumMod val="60000"/>
                    <a:lumOff val="40000"/>
                  </a:schemeClr>
                </a:solidFill>
              </a:rPr>
              <a:t>INT.2+</a:t>
            </a:r>
            <a:endParaRPr lang="en-GB" sz="1400" b="1" dirty="0">
              <a:solidFill>
                <a:schemeClr val="tx1">
                  <a:lumMod val="60000"/>
                  <a:lumOff val="40000"/>
                </a:schemeClr>
              </a:solidFill>
            </a:endParaRPr>
          </a:p>
        </p:txBody>
      </p:sp>
      <p:sp>
        <p:nvSpPr>
          <p:cNvPr id="33" name="TextBox 32"/>
          <p:cNvSpPr txBox="1"/>
          <p:nvPr/>
        </p:nvSpPr>
        <p:spPr>
          <a:xfrm>
            <a:off x="1556204" y="5483104"/>
            <a:ext cx="677208" cy="261610"/>
          </a:xfrm>
          <a:prstGeom prst="rect">
            <a:avLst/>
          </a:prstGeom>
          <a:noFill/>
        </p:spPr>
        <p:txBody>
          <a:bodyPr wrap="square" rtlCol="0">
            <a:spAutoFit/>
          </a:bodyPr>
          <a:lstStyle/>
          <a:p>
            <a:r>
              <a:rPr lang="en-GB" sz="1100" b="1" dirty="0" smtClean="0">
                <a:solidFill>
                  <a:schemeClr val="tx1">
                    <a:lumMod val="60000"/>
                    <a:lumOff val="40000"/>
                  </a:schemeClr>
                </a:solidFill>
              </a:rPr>
              <a:t>INT.2</a:t>
            </a:r>
            <a:endParaRPr lang="en-GB" sz="1400" b="1" dirty="0">
              <a:solidFill>
                <a:schemeClr val="tx1">
                  <a:lumMod val="60000"/>
                  <a:lumOff val="40000"/>
                </a:schemeClr>
              </a:solidFill>
            </a:endParaRPr>
          </a:p>
        </p:txBody>
      </p:sp>
      <p:sp>
        <p:nvSpPr>
          <p:cNvPr id="34" name="TextBox 33"/>
          <p:cNvSpPr txBox="1"/>
          <p:nvPr/>
        </p:nvSpPr>
        <p:spPr>
          <a:xfrm>
            <a:off x="1701540" y="5829753"/>
            <a:ext cx="677208" cy="261610"/>
          </a:xfrm>
          <a:prstGeom prst="rect">
            <a:avLst/>
          </a:prstGeom>
          <a:noFill/>
        </p:spPr>
        <p:txBody>
          <a:bodyPr wrap="square" rtlCol="0">
            <a:spAutoFit/>
          </a:bodyPr>
          <a:lstStyle/>
          <a:p>
            <a:r>
              <a:rPr lang="en-GB" sz="1100" b="1" dirty="0" smtClean="0">
                <a:solidFill>
                  <a:schemeClr val="tx1">
                    <a:lumMod val="60000"/>
                    <a:lumOff val="40000"/>
                  </a:schemeClr>
                </a:solidFill>
              </a:rPr>
              <a:t>NAT</a:t>
            </a:r>
            <a:endParaRPr lang="en-GB" sz="1400" b="1" dirty="0">
              <a:solidFill>
                <a:schemeClr val="tx1">
                  <a:lumMod val="60000"/>
                  <a:lumOff val="40000"/>
                </a:schemeClr>
              </a:solidFill>
            </a:endParaRPr>
          </a:p>
        </p:txBody>
      </p:sp>
      <p:sp>
        <p:nvSpPr>
          <p:cNvPr id="35" name="TextBox 34"/>
          <p:cNvSpPr txBox="1"/>
          <p:nvPr/>
        </p:nvSpPr>
        <p:spPr>
          <a:xfrm>
            <a:off x="1178416" y="5669770"/>
            <a:ext cx="587187" cy="261610"/>
          </a:xfrm>
          <a:prstGeom prst="rect">
            <a:avLst/>
          </a:prstGeom>
          <a:noFill/>
        </p:spPr>
        <p:txBody>
          <a:bodyPr wrap="square" rtlCol="0">
            <a:spAutoFit/>
          </a:bodyPr>
          <a:lstStyle/>
          <a:p>
            <a:r>
              <a:rPr lang="en-GB" sz="1100" b="1" dirty="0" smtClean="0">
                <a:solidFill>
                  <a:schemeClr val="tx1">
                    <a:lumMod val="60000"/>
                    <a:lumOff val="40000"/>
                  </a:schemeClr>
                </a:solidFill>
              </a:rPr>
              <a:t>INT.1</a:t>
            </a:r>
            <a:endParaRPr lang="en-GB" sz="1400" b="1" dirty="0">
              <a:solidFill>
                <a:schemeClr val="tx1">
                  <a:lumMod val="60000"/>
                  <a:lumOff val="40000"/>
                </a:schemeClr>
              </a:solidFill>
            </a:endParaRPr>
          </a:p>
        </p:txBody>
      </p:sp>
      <p:sp>
        <p:nvSpPr>
          <p:cNvPr id="36" name="TextBox 35"/>
          <p:cNvSpPr txBox="1"/>
          <p:nvPr/>
        </p:nvSpPr>
        <p:spPr>
          <a:xfrm>
            <a:off x="2160475" y="6437034"/>
            <a:ext cx="6206822" cy="369332"/>
          </a:xfrm>
          <a:prstGeom prst="rect">
            <a:avLst/>
          </a:prstGeom>
          <a:noFill/>
        </p:spPr>
        <p:txBody>
          <a:bodyPr wrap="square" rtlCol="0">
            <a:spAutoFit/>
          </a:bodyPr>
          <a:lstStyle/>
          <a:p>
            <a:r>
              <a:rPr lang="en-GB" b="1" dirty="0" smtClean="0">
                <a:solidFill>
                  <a:schemeClr val="bg2">
                    <a:lumMod val="75000"/>
                  </a:schemeClr>
                </a:solidFill>
              </a:rPr>
              <a:t>% of cited publication (without self-citation)</a:t>
            </a:r>
            <a:endParaRPr lang="en-GB" b="1" dirty="0">
              <a:solidFill>
                <a:schemeClr val="bg2">
                  <a:lumMod val="75000"/>
                </a:schemeClr>
              </a:solidFill>
            </a:endParaRPr>
          </a:p>
        </p:txBody>
      </p:sp>
      <p:sp>
        <p:nvSpPr>
          <p:cNvPr id="37" name="TextBox 36"/>
          <p:cNvSpPr txBox="1"/>
          <p:nvPr/>
        </p:nvSpPr>
        <p:spPr>
          <a:xfrm rot="16200000">
            <a:off x="-1892678" y="3003260"/>
            <a:ext cx="4196920" cy="369332"/>
          </a:xfrm>
          <a:prstGeom prst="rect">
            <a:avLst/>
          </a:prstGeom>
          <a:noFill/>
        </p:spPr>
        <p:txBody>
          <a:bodyPr wrap="square" rtlCol="0">
            <a:spAutoFit/>
          </a:bodyPr>
          <a:lstStyle/>
          <a:p>
            <a:r>
              <a:rPr lang="en-GB" b="1" dirty="0" smtClean="0">
                <a:solidFill>
                  <a:schemeClr val="bg2">
                    <a:lumMod val="75000"/>
                  </a:schemeClr>
                </a:solidFill>
              </a:rPr>
              <a:t>Citations per publication</a:t>
            </a:r>
            <a:endParaRPr lang="en-GB" b="1" dirty="0">
              <a:solidFill>
                <a:schemeClr val="bg2">
                  <a:lumMod val="75000"/>
                </a:schemeClr>
              </a:solidFill>
            </a:endParaRPr>
          </a:p>
        </p:txBody>
      </p:sp>
      <p:sp>
        <p:nvSpPr>
          <p:cNvPr id="39" name="TextBox 38"/>
          <p:cNvSpPr txBox="1"/>
          <p:nvPr/>
        </p:nvSpPr>
        <p:spPr>
          <a:xfrm>
            <a:off x="8119692" y="4862638"/>
            <a:ext cx="492307" cy="1228725"/>
          </a:xfrm>
          <a:prstGeom prst="rect">
            <a:avLst/>
          </a:prstGeom>
          <a:solidFill>
            <a:schemeClr val="bg1">
              <a:lumMod val="95000"/>
            </a:schemeClr>
          </a:solidFill>
          <a:ln>
            <a:solidFill>
              <a:schemeClr val="bg2">
                <a:lumMod val="40000"/>
                <a:lumOff val="60000"/>
              </a:schemeClr>
            </a:solidFill>
          </a:ln>
        </p:spPr>
        <p:txBody>
          <a:bodyPr wrap="square" rtlCol="0">
            <a:spAutoFit/>
          </a:bodyPr>
          <a:lstStyle/>
          <a:p>
            <a:r>
              <a:rPr lang="en-GB" dirty="0" smtClean="0">
                <a:solidFill>
                  <a:schemeClr val="tx2"/>
                </a:solidFill>
              </a:rPr>
              <a:t>Q1</a:t>
            </a:r>
          </a:p>
          <a:p>
            <a:r>
              <a:rPr lang="en-GB" dirty="0" smtClean="0">
                <a:solidFill>
                  <a:srgbClr val="00B050"/>
                </a:solidFill>
              </a:rPr>
              <a:t>Q2</a:t>
            </a:r>
          </a:p>
          <a:p>
            <a:r>
              <a:rPr lang="en-GB" dirty="0" smtClean="0">
                <a:solidFill>
                  <a:schemeClr val="accent5">
                    <a:lumMod val="75000"/>
                  </a:schemeClr>
                </a:solidFill>
              </a:rPr>
              <a:t>Q3</a:t>
            </a:r>
          </a:p>
          <a:p>
            <a:r>
              <a:rPr lang="en-GB" dirty="0" smtClean="0"/>
              <a:t>Q4</a:t>
            </a:r>
            <a:endParaRPr lang="en-GB" dirty="0"/>
          </a:p>
        </p:txBody>
      </p:sp>
      <p:sp>
        <p:nvSpPr>
          <p:cNvPr id="3" name="TextBox 2"/>
          <p:cNvSpPr txBox="1"/>
          <p:nvPr/>
        </p:nvSpPr>
        <p:spPr>
          <a:xfrm>
            <a:off x="1178416" y="1428750"/>
            <a:ext cx="3631709" cy="1077218"/>
          </a:xfrm>
          <a:prstGeom prst="rect">
            <a:avLst/>
          </a:prstGeom>
          <a:solidFill>
            <a:schemeClr val="tx2">
              <a:lumMod val="60000"/>
              <a:lumOff val="40000"/>
            </a:schemeClr>
          </a:solidFill>
          <a:ln>
            <a:solidFill>
              <a:schemeClr val="tx2"/>
            </a:solidFill>
          </a:ln>
        </p:spPr>
        <p:txBody>
          <a:bodyPr wrap="square" rtlCol="0">
            <a:spAutoFit/>
          </a:bodyPr>
          <a:lstStyle/>
          <a:p>
            <a:pPr algn="ctr"/>
            <a:r>
              <a:rPr lang="ru-RU" sz="1600" dirty="0" smtClean="0"/>
              <a:t>Только в журналах </a:t>
            </a:r>
            <a:r>
              <a:rPr lang="en-GB" sz="1600" dirty="0" smtClean="0"/>
              <a:t>Q1 </a:t>
            </a:r>
            <a:r>
              <a:rPr lang="ru-RU" sz="1600" dirty="0" smtClean="0"/>
              <a:t>усложнение </a:t>
            </a:r>
            <a:r>
              <a:rPr lang="ru-RU" sz="1600" dirty="0" err="1" smtClean="0"/>
              <a:t>коллаборации</a:t>
            </a:r>
            <a:r>
              <a:rPr lang="ru-RU" sz="1600" dirty="0" smtClean="0"/>
              <a:t> приводило к резкому росту кол-ва цитат и доли процитированных статей</a:t>
            </a:r>
            <a:endParaRPr lang="en-US" sz="1600" dirty="0"/>
          </a:p>
        </p:txBody>
      </p:sp>
      <p:cxnSp>
        <p:nvCxnSpPr>
          <p:cNvPr id="18" name="Straight Arrow Connector 17"/>
          <p:cNvCxnSpPr/>
          <p:nvPr/>
        </p:nvCxnSpPr>
        <p:spPr>
          <a:xfrm>
            <a:off x="4819650" y="1962150"/>
            <a:ext cx="1994088" cy="1000125"/>
          </a:xfrm>
          <a:prstGeom prst="straightConnector1">
            <a:avLst/>
          </a:prstGeom>
          <a:ln w="19050">
            <a:solidFill>
              <a:schemeClr val="accent2"/>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5419725" y="6604084"/>
            <a:ext cx="3724275" cy="253916"/>
          </a:xfrm>
          <a:prstGeom prst="rect">
            <a:avLst/>
          </a:prstGeom>
        </p:spPr>
        <p:txBody>
          <a:bodyPr wrap="square">
            <a:spAutoFit/>
          </a:bodyPr>
          <a:lstStyle/>
          <a:p>
            <a:pPr algn="r"/>
            <a:r>
              <a:rPr lang="en-GB" sz="1050" dirty="0" smtClean="0">
                <a:solidFill>
                  <a:schemeClr val="tx1">
                    <a:lumMod val="65000"/>
                    <a:lumOff val="35000"/>
                  </a:schemeClr>
                </a:solidFill>
              </a:rPr>
              <a:t>Prepared </a:t>
            </a:r>
            <a:r>
              <a:rPr lang="en-GB" sz="1000" dirty="0" smtClean="0">
                <a:solidFill>
                  <a:schemeClr val="tx1">
                    <a:lumMod val="65000"/>
                    <a:lumOff val="35000"/>
                  </a:schemeClr>
                </a:solidFill>
              </a:rPr>
              <a:t>by </a:t>
            </a:r>
            <a:r>
              <a:rPr lang="en-GB" sz="1000" dirty="0">
                <a:solidFill>
                  <a:schemeClr val="tx1">
                    <a:lumMod val="65000"/>
                    <a:lumOff val="35000"/>
                  </a:schemeClr>
                </a:solidFill>
                <a:hlinkClick r:id="rId3"/>
              </a:rPr>
              <a:t>Alexei </a:t>
            </a:r>
            <a:r>
              <a:rPr lang="en-GB" sz="1000" dirty="0" smtClean="0">
                <a:solidFill>
                  <a:schemeClr val="tx1">
                    <a:lumMod val="65000"/>
                    <a:lumOff val="35000"/>
                  </a:schemeClr>
                </a:solidFill>
                <a:hlinkClick r:id="rId3"/>
              </a:rPr>
              <a:t>Lutay</a:t>
            </a:r>
            <a:r>
              <a:rPr lang="en-GB" sz="1000" dirty="0" smtClean="0">
                <a:solidFill>
                  <a:schemeClr val="tx1">
                    <a:lumMod val="65000"/>
                    <a:lumOff val="35000"/>
                  </a:schemeClr>
                </a:solidFill>
              </a:rPr>
              <a:t> in </a:t>
            </a:r>
            <a:r>
              <a:rPr lang="en-GB" sz="1000" dirty="0" err="1" smtClean="0">
                <a:solidFill>
                  <a:schemeClr val="tx1">
                    <a:lumMod val="65000"/>
                    <a:lumOff val="35000"/>
                  </a:schemeClr>
                </a:solidFill>
              </a:rPr>
              <a:t>SciVal</a:t>
            </a:r>
            <a:r>
              <a:rPr lang="en-GB" sz="1000" dirty="0" smtClean="0">
                <a:solidFill>
                  <a:schemeClr val="tx1">
                    <a:lumMod val="65000"/>
                    <a:lumOff val="35000"/>
                  </a:schemeClr>
                </a:solidFill>
              </a:rPr>
              <a:t> </a:t>
            </a:r>
            <a:endParaRPr lang="en-GB" sz="1000" dirty="0">
              <a:solidFill>
                <a:schemeClr val="tx1">
                  <a:lumMod val="65000"/>
                  <a:lumOff val="35000"/>
                </a:schemeClr>
              </a:solidFill>
            </a:endParaRPr>
          </a:p>
        </p:txBody>
      </p:sp>
    </p:spTree>
    <p:extLst>
      <p:ext uri="{BB962C8B-B14F-4D97-AF65-F5344CB8AC3E}">
        <p14:creationId xmlns="" xmlns:p14="http://schemas.microsoft.com/office/powerpoint/2010/main" val="277132281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609600" y="1752600"/>
            <a:ext cx="5939888" cy="625475"/>
          </a:xfrm>
          <a:prstGeom prst="rect">
            <a:avLst/>
          </a:prstGeom>
        </p:spPr>
        <p:txBody>
          <a:bodyPr anchor="ctr">
            <a:normAutofit/>
          </a:bodyPr>
          <a:lst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a:lstStyle>
          <a:p>
            <a:pPr marL="86868" indent="0" fontAlgn="auto">
              <a:spcAft>
                <a:spcPts val="0"/>
              </a:spcAft>
              <a:buNone/>
            </a:pPr>
            <a:r>
              <a:rPr lang="ru-RU" sz="2800" dirty="0" smtClean="0"/>
              <a:t>Проектов</a:t>
            </a:r>
          </a:p>
        </p:txBody>
      </p:sp>
      <p:sp>
        <p:nvSpPr>
          <p:cNvPr id="10" name="Text Placeholder 2"/>
          <p:cNvSpPr txBox="1">
            <a:spLocks/>
          </p:cNvSpPr>
          <p:nvPr/>
        </p:nvSpPr>
        <p:spPr>
          <a:xfrm>
            <a:off x="622300" y="2362200"/>
            <a:ext cx="5939888" cy="625475"/>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buFont typeface="Arial"/>
              <a:buNone/>
              <a:defRPr sz="2000" b="0" kern="1200" baseline="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a:lstStyle>
          <a:p>
            <a:pPr fontAlgn="auto">
              <a:spcAft>
                <a:spcPts val="0"/>
              </a:spcAft>
            </a:pPr>
            <a:r>
              <a:rPr lang="ru-RU" sz="2800" dirty="0" smtClean="0"/>
              <a:t> Партнеров</a:t>
            </a:r>
          </a:p>
        </p:txBody>
      </p:sp>
      <p:sp>
        <p:nvSpPr>
          <p:cNvPr id="11" name="Text Placeholder 2"/>
          <p:cNvSpPr txBox="1">
            <a:spLocks/>
          </p:cNvSpPr>
          <p:nvPr/>
        </p:nvSpPr>
        <p:spPr>
          <a:xfrm>
            <a:off x="622300" y="2974975"/>
            <a:ext cx="5939888" cy="625475"/>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buFont typeface="Arial"/>
              <a:buNone/>
              <a:defRPr sz="2000" b="0" kern="1200" baseline="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a:lstStyle>
          <a:p>
            <a:pPr fontAlgn="auto">
              <a:spcAft>
                <a:spcPts val="0"/>
              </a:spcAft>
            </a:pPr>
            <a:r>
              <a:rPr lang="ru-RU" sz="2800" dirty="0" smtClean="0"/>
              <a:t> Журналов</a:t>
            </a:r>
          </a:p>
        </p:txBody>
      </p:sp>
      <p:sp>
        <p:nvSpPr>
          <p:cNvPr id="12" name="Text Placeholder 2"/>
          <p:cNvSpPr txBox="1">
            <a:spLocks/>
          </p:cNvSpPr>
          <p:nvPr/>
        </p:nvSpPr>
        <p:spPr>
          <a:xfrm>
            <a:off x="622300" y="3621087"/>
            <a:ext cx="5939888" cy="625475"/>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buFont typeface="Arial"/>
              <a:buNone/>
              <a:defRPr sz="2000" b="0" kern="1200" baseline="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a:lstStyle>
          <a:p>
            <a:pPr fontAlgn="auto">
              <a:spcAft>
                <a:spcPts val="0"/>
              </a:spcAft>
            </a:pPr>
            <a:r>
              <a:rPr lang="ru-RU" sz="2800" dirty="0" smtClean="0"/>
              <a:t> Публикаций</a:t>
            </a:r>
          </a:p>
        </p:txBody>
      </p:sp>
      <p:sp>
        <p:nvSpPr>
          <p:cNvPr id="14" name="Title 13"/>
          <p:cNvSpPr>
            <a:spLocks noGrp="1"/>
          </p:cNvSpPr>
          <p:nvPr>
            <p:ph type="title"/>
          </p:nvPr>
        </p:nvSpPr>
        <p:spPr/>
        <p:txBody>
          <a:bodyPr/>
          <a:lstStyle/>
          <a:p>
            <a:r>
              <a:rPr lang="ru-RU" dirty="0" smtClean="0"/>
              <a:t>ЧТО ДЕЛАТЬ?: АУДИТ</a:t>
            </a:r>
            <a:r>
              <a:rPr lang="en-GB" dirty="0" smtClean="0"/>
              <a:t> </a:t>
            </a:r>
            <a:r>
              <a:rPr lang="ru-RU" dirty="0" smtClean="0"/>
              <a:t>и МОНИТОРИНГ</a:t>
            </a:r>
            <a:endParaRPr lang="en-US" dirty="0"/>
          </a:p>
        </p:txBody>
      </p:sp>
      <p:sp>
        <p:nvSpPr>
          <p:cNvPr id="2" name="TextBox 1"/>
          <p:cNvSpPr txBox="1"/>
          <p:nvPr/>
        </p:nvSpPr>
        <p:spPr>
          <a:xfrm>
            <a:off x="292099" y="4629874"/>
            <a:ext cx="5574429" cy="1952806"/>
          </a:xfrm>
          <a:prstGeom prst="rect">
            <a:avLst/>
          </a:prstGeom>
          <a:noFill/>
          <a:ln w="28575">
            <a:solidFill>
              <a:schemeClr val="accent2"/>
            </a:solidFill>
          </a:ln>
        </p:spPr>
        <p:txBody>
          <a:bodyPr wrap="none" lIns="216000" tIns="144000" rIns="144000" bIns="144000" rtlCol="0">
            <a:spAutoFit/>
          </a:bodyPr>
          <a:lstStyle/>
          <a:p>
            <a:r>
              <a:rPr lang="en-GB" b="1" dirty="0" smtClean="0"/>
              <a:t>Scopus</a:t>
            </a:r>
            <a:r>
              <a:rPr lang="ru-RU" b="1" dirty="0" smtClean="0"/>
              <a:t> и </a:t>
            </a:r>
            <a:r>
              <a:rPr lang="en-GB" b="1" dirty="0" err="1" smtClean="0"/>
              <a:t>SciVal</a:t>
            </a:r>
            <a:r>
              <a:rPr lang="en-GB" b="1" dirty="0" smtClean="0"/>
              <a:t> </a:t>
            </a:r>
            <a:r>
              <a:rPr lang="ru-RU" b="1" dirty="0" smtClean="0"/>
              <a:t>позволя</a:t>
            </a:r>
            <a:r>
              <a:rPr lang="ru-RU" b="1" dirty="0"/>
              <a:t>ю</a:t>
            </a:r>
            <a:r>
              <a:rPr lang="ru-RU" b="1" dirty="0" smtClean="0"/>
              <a:t>т:</a:t>
            </a:r>
          </a:p>
          <a:p>
            <a:pPr marL="285750" indent="-285750">
              <a:buFontTx/>
              <a:buChar char="-"/>
            </a:pPr>
            <a:r>
              <a:rPr lang="ru-RU" dirty="0"/>
              <a:t>в</a:t>
            </a:r>
            <a:r>
              <a:rPr lang="ru-RU" dirty="0" smtClean="0"/>
              <a:t>ыполнять поиск по терминам</a:t>
            </a:r>
          </a:p>
          <a:p>
            <a:pPr marL="285750" indent="-285750">
              <a:buFontTx/>
              <a:buChar char="-"/>
            </a:pPr>
            <a:r>
              <a:rPr lang="ru-RU" dirty="0"/>
              <a:t>р</a:t>
            </a:r>
            <a:r>
              <a:rPr lang="ru-RU" dirty="0" smtClean="0"/>
              <a:t>аботать с профилями авторов и учреждений</a:t>
            </a:r>
          </a:p>
          <a:p>
            <a:pPr marL="285750" indent="-285750">
              <a:buFontTx/>
              <a:buChar char="-"/>
            </a:pPr>
            <a:r>
              <a:rPr lang="ru-RU" dirty="0" smtClean="0"/>
              <a:t>формировать подборки статей </a:t>
            </a:r>
          </a:p>
          <a:p>
            <a:pPr marL="285750" indent="-285750">
              <a:buFontTx/>
              <a:buChar char="-"/>
            </a:pPr>
            <a:r>
              <a:rPr lang="ru-RU" dirty="0" smtClean="0"/>
              <a:t>выгружать данные в </a:t>
            </a:r>
            <a:r>
              <a:rPr lang="en-GB" dirty="0" smtClean="0"/>
              <a:t>CSV/Excel</a:t>
            </a:r>
            <a:endParaRPr lang="ru-RU" dirty="0" smtClean="0"/>
          </a:p>
          <a:p>
            <a:pPr marL="285750" indent="-285750">
              <a:buFontTx/>
              <a:buChar char="-"/>
            </a:pPr>
            <a:r>
              <a:rPr lang="ru-RU" dirty="0"/>
              <a:t>и</a:t>
            </a:r>
            <a:r>
              <a:rPr lang="ru-RU" dirty="0" smtClean="0"/>
              <a:t>спользовать </a:t>
            </a:r>
            <a:r>
              <a:rPr lang="en-GB" dirty="0" smtClean="0"/>
              <a:t>API</a:t>
            </a:r>
            <a:endParaRPr lang="en-US" dirty="0"/>
          </a:p>
        </p:txBody>
      </p:sp>
      <p:sp>
        <p:nvSpPr>
          <p:cNvPr id="8" name="Rectangle 7"/>
          <p:cNvSpPr/>
          <p:nvPr/>
        </p:nvSpPr>
        <p:spPr>
          <a:xfrm>
            <a:off x="5419725" y="6604084"/>
            <a:ext cx="3724275" cy="253916"/>
          </a:xfrm>
          <a:prstGeom prst="rect">
            <a:avLst/>
          </a:prstGeom>
        </p:spPr>
        <p:txBody>
          <a:bodyPr wrap="square">
            <a:spAutoFit/>
          </a:bodyPr>
          <a:lstStyle/>
          <a:p>
            <a:pPr algn="r"/>
            <a:r>
              <a:rPr lang="en-GB" sz="1050" dirty="0" smtClean="0">
                <a:solidFill>
                  <a:schemeClr val="tx1">
                    <a:lumMod val="65000"/>
                    <a:lumOff val="35000"/>
                  </a:schemeClr>
                </a:solidFill>
              </a:rPr>
              <a:t>Prepared </a:t>
            </a:r>
            <a:r>
              <a:rPr lang="en-GB" sz="1000" dirty="0" smtClean="0">
                <a:solidFill>
                  <a:schemeClr val="tx1">
                    <a:lumMod val="65000"/>
                    <a:lumOff val="35000"/>
                  </a:schemeClr>
                </a:solidFill>
              </a:rPr>
              <a:t>by </a:t>
            </a:r>
            <a:r>
              <a:rPr lang="en-GB" sz="1000" dirty="0">
                <a:solidFill>
                  <a:schemeClr val="tx1">
                    <a:lumMod val="65000"/>
                    <a:lumOff val="35000"/>
                  </a:schemeClr>
                </a:solidFill>
                <a:hlinkClick r:id="rId2"/>
              </a:rPr>
              <a:t>Alexei </a:t>
            </a:r>
            <a:r>
              <a:rPr lang="en-GB" sz="1000" dirty="0" smtClean="0">
                <a:solidFill>
                  <a:schemeClr val="tx1">
                    <a:lumMod val="65000"/>
                    <a:lumOff val="35000"/>
                  </a:schemeClr>
                </a:solidFill>
                <a:hlinkClick r:id="rId2"/>
              </a:rPr>
              <a:t>Lutay</a:t>
            </a:r>
            <a:r>
              <a:rPr lang="en-GB" sz="1000" dirty="0" smtClean="0">
                <a:solidFill>
                  <a:schemeClr val="tx1">
                    <a:lumMod val="65000"/>
                    <a:lumOff val="35000"/>
                  </a:schemeClr>
                </a:solidFill>
              </a:rPr>
              <a:t> in </a:t>
            </a:r>
            <a:r>
              <a:rPr lang="en-GB" sz="1000" dirty="0" err="1" smtClean="0">
                <a:solidFill>
                  <a:schemeClr val="tx1">
                    <a:lumMod val="65000"/>
                    <a:lumOff val="35000"/>
                  </a:schemeClr>
                </a:solidFill>
              </a:rPr>
              <a:t>SciVal</a:t>
            </a:r>
            <a:r>
              <a:rPr lang="en-GB" sz="1000" dirty="0" smtClean="0">
                <a:solidFill>
                  <a:schemeClr val="tx1">
                    <a:lumMod val="65000"/>
                    <a:lumOff val="35000"/>
                  </a:schemeClr>
                </a:solidFill>
              </a:rPr>
              <a:t> </a:t>
            </a:r>
            <a:endParaRPr lang="en-GB" sz="1000" dirty="0">
              <a:solidFill>
                <a:schemeClr val="tx1">
                  <a:lumMod val="65000"/>
                  <a:lumOff val="35000"/>
                </a:schemeClr>
              </a:solidFill>
            </a:endParaRPr>
          </a:p>
        </p:txBody>
      </p:sp>
    </p:spTree>
    <p:extLst>
      <p:ext uri="{BB962C8B-B14F-4D97-AF65-F5344CB8AC3E}">
        <p14:creationId xmlns="" xmlns:p14="http://schemas.microsoft.com/office/powerpoint/2010/main" val="82744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P spid="12" grpId="0" build="p"/>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2100" y="396875"/>
            <a:ext cx="8513763" cy="5937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ru-RU" dirty="0" smtClean="0">
                <a:latin typeface="Arial Bold" pitchFamily="34" charset="0"/>
                <a:cs typeface="Arial Bold" pitchFamily="34" charset="0"/>
              </a:rPr>
              <a:t>Контакты:</a:t>
            </a:r>
            <a:endParaRPr lang="en-US" dirty="0" smtClean="0">
              <a:latin typeface="Arial Bold" pitchFamily="34" charset="0"/>
              <a:cs typeface="Arial Bold" pitchFamily="34" charset="0"/>
            </a:endParaRPr>
          </a:p>
        </p:txBody>
      </p:sp>
      <p:sp>
        <p:nvSpPr>
          <p:cNvPr id="5" name="Text Placeholder 2"/>
          <p:cNvSpPr txBox="1">
            <a:spLocks/>
          </p:cNvSpPr>
          <p:nvPr/>
        </p:nvSpPr>
        <p:spPr>
          <a:xfrm>
            <a:off x="304800" y="971266"/>
            <a:ext cx="8513763" cy="4448175"/>
          </a:xfrm>
          <a:prstGeom prst="rect">
            <a:avLst/>
          </a:prstGeom>
        </p:spPr>
        <p:txBody>
          <a:bodyPr/>
          <a:lst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a:lstStyle>
          <a:p>
            <a:r>
              <a:rPr lang="ru-RU" dirty="0">
                <a:latin typeface="Arial" pitchFamily="34" charset="0"/>
                <a:cs typeface="Arial" pitchFamily="34" charset="0"/>
              </a:rPr>
              <a:t>Алексей В. </a:t>
            </a:r>
            <a:r>
              <a:rPr lang="ru-RU" dirty="0" err="1">
                <a:latin typeface="Arial" pitchFamily="34" charset="0"/>
                <a:cs typeface="Arial" pitchFamily="34" charset="0"/>
              </a:rPr>
              <a:t>Лутай</a:t>
            </a:r>
            <a:r>
              <a:rPr lang="ru-RU" dirty="0">
                <a:latin typeface="Arial" pitchFamily="34" charset="0"/>
                <a:cs typeface="Arial" pitchFamily="34" charset="0"/>
              </a:rPr>
              <a:t> </a:t>
            </a:r>
            <a:r>
              <a:rPr lang="en-GB" dirty="0">
                <a:latin typeface="Arial" pitchFamily="34" charset="0"/>
                <a:cs typeface="Arial" pitchFamily="34" charset="0"/>
                <a:hlinkClick r:id="rId2"/>
              </a:rPr>
              <a:t>a.lutay@elsevier.com</a:t>
            </a:r>
            <a:r>
              <a:rPr lang="en-GB" dirty="0">
                <a:latin typeface="Arial" pitchFamily="34" charset="0"/>
                <a:cs typeface="Arial" pitchFamily="34" charset="0"/>
              </a:rPr>
              <a:t> </a:t>
            </a:r>
          </a:p>
          <a:p>
            <a:r>
              <a:rPr lang="ru-RU" dirty="0" smtClean="0">
                <a:latin typeface="Arial" pitchFamily="34" charset="0"/>
                <a:cs typeface="Arial" pitchFamily="34" charset="0"/>
              </a:rPr>
              <a:t>Галина П. </a:t>
            </a:r>
            <a:r>
              <a:rPr lang="ru-RU" dirty="0" err="1" smtClean="0">
                <a:latin typeface="Arial" pitchFamily="34" charset="0"/>
                <a:cs typeface="Arial" pitchFamily="34" charset="0"/>
              </a:rPr>
              <a:t>Якшонок</a:t>
            </a:r>
            <a:r>
              <a:rPr lang="en-GB" dirty="0" smtClean="0">
                <a:latin typeface="Arial" pitchFamily="34" charset="0"/>
                <a:cs typeface="Arial" pitchFamily="34" charset="0"/>
              </a:rPr>
              <a:t> </a:t>
            </a:r>
            <a:r>
              <a:rPr lang="en-GB" dirty="0" smtClean="0">
                <a:latin typeface="Arial" pitchFamily="34" charset="0"/>
                <a:cs typeface="Arial" pitchFamily="34" charset="0"/>
                <a:hlinkClick r:id="rId3"/>
              </a:rPr>
              <a:t>g.yakshonak@elsevier.com</a:t>
            </a:r>
            <a:endParaRPr lang="ru-RU" dirty="0" smtClean="0">
              <a:latin typeface="Arial" pitchFamily="34" charset="0"/>
              <a:cs typeface="Arial" pitchFamily="34" charset="0"/>
            </a:endParaRPr>
          </a:p>
          <a:p>
            <a:r>
              <a:rPr lang="ru-RU" dirty="0" smtClean="0">
                <a:latin typeface="Arial" pitchFamily="34" charset="0"/>
                <a:cs typeface="Arial" pitchFamily="34" charset="0"/>
              </a:rPr>
              <a:t>Андрей П. Локтев </a:t>
            </a:r>
            <a:r>
              <a:rPr lang="en-GB" dirty="0" smtClean="0">
                <a:latin typeface="Arial" pitchFamily="34" charset="0"/>
                <a:cs typeface="Arial" pitchFamily="34" charset="0"/>
                <a:hlinkClick r:id="rId4"/>
              </a:rPr>
              <a:t>a.loktev@elsevier.com</a:t>
            </a:r>
            <a:endParaRPr lang="en-GB" dirty="0" smtClean="0">
              <a:latin typeface="Arial" pitchFamily="34" charset="0"/>
              <a:cs typeface="Arial" pitchFamily="34" charset="0"/>
            </a:endParaRPr>
          </a:p>
          <a:p>
            <a:r>
              <a:rPr lang="ru-RU" dirty="0" smtClean="0">
                <a:latin typeface="Arial" pitchFamily="34" charset="0"/>
                <a:cs typeface="Arial" pitchFamily="34" charset="0"/>
              </a:rPr>
              <a:t>Яна А. Ревякина </a:t>
            </a:r>
            <a:r>
              <a:rPr lang="en-GB" dirty="0" smtClean="0">
                <a:latin typeface="Arial" pitchFamily="34" charset="0"/>
                <a:cs typeface="Arial" pitchFamily="34" charset="0"/>
                <a:hlinkClick r:id="rId5"/>
              </a:rPr>
              <a:t>y.revyakina@elsevier.com</a:t>
            </a:r>
            <a:r>
              <a:rPr lang="en-GB" dirty="0" smtClean="0">
                <a:latin typeface="Arial" pitchFamily="34" charset="0"/>
                <a:cs typeface="Arial" pitchFamily="34" charset="0"/>
              </a:rPr>
              <a:t> </a:t>
            </a:r>
            <a:endParaRPr lang="ru-RU" dirty="0">
              <a:latin typeface="Arial" pitchFamily="34" charset="0"/>
              <a:cs typeface="Arial" pitchFamily="34" charset="0"/>
            </a:endParaRPr>
          </a:p>
          <a:p>
            <a:pPr marL="86868" indent="0">
              <a:buNone/>
            </a:pPr>
            <a:r>
              <a:rPr lang="en-GB" dirty="0" smtClean="0">
                <a:latin typeface="Arial" pitchFamily="34" charset="0"/>
                <a:cs typeface="Arial" pitchFamily="34" charset="0"/>
                <a:hlinkClick r:id="rId6"/>
              </a:rPr>
              <a:t>www.elsevierscience.ru</a:t>
            </a:r>
            <a:r>
              <a:rPr lang="en-GB" dirty="0" smtClean="0">
                <a:latin typeface="Arial" pitchFamily="34" charset="0"/>
                <a:cs typeface="Arial" pitchFamily="34" charset="0"/>
              </a:rPr>
              <a:t> </a:t>
            </a:r>
          </a:p>
        </p:txBody>
      </p:sp>
      <p:pic>
        <p:nvPicPr>
          <p:cNvPr id="6"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68216" y="3048000"/>
            <a:ext cx="5969008" cy="3462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531173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ounded Rectangle 131"/>
          <p:cNvSpPr/>
          <p:nvPr/>
        </p:nvSpPr>
        <p:spPr>
          <a:xfrm>
            <a:off x="45268" y="1748692"/>
            <a:ext cx="1360227" cy="865786"/>
          </a:xfrm>
          <a:prstGeom prst="roundRect">
            <a:avLst>
              <a:gd name="adj" fmla="val 19294"/>
            </a:avLst>
          </a:prstGeom>
          <a:solidFill>
            <a:schemeClr val="accent1"/>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ru-RU" sz="1200" kern="0" dirty="0" smtClean="0">
                <a:solidFill>
                  <a:schemeClr val="bg1"/>
                </a:solidFill>
                <a:latin typeface="Calibri"/>
              </a:rPr>
              <a:t>Рецензируемый</a:t>
            </a:r>
            <a:endParaRPr kumimoji="0" lang="en-US" sz="1200" b="0" i="0" u="none" strike="noStrike" kern="0" cap="none" spc="0" normalizeH="0" baseline="0" noProof="0" dirty="0">
              <a:ln>
                <a:noFill/>
              </a:ln>
              <a:solidFill>
                <a:schemeClr val="bg1"/>
              </a:solidFill>
              <a:effectLst/>
              <a:uLnTx/>
              <a:uFillTx/>
              <a:latin typeface="Calibri"/>
            </a:endParaRPr>
          </a:p>
        </p:txBody>
      </p:sp>
      <p:sp>
        <p:nvSpPr>
          <p:cNvPr id="143" name="Rounded Rectangle 142"/>
          <p:cNvSpPr/>
          <p:nvPr/>
        </p:nvSpPr>
        <p:spPr>
          <a:xfrm>
            <a:off x="1524001" y="1760496"/>
            <a:ext cx="1524000" cy="876630"/>
          </a:xfrm>
          <a:prstGeom prst="roundRect">
            <a:avLst>
              <a:gd name="adj" fmla="val 19294"/>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100" b="1" kern="0" dirty="0" smtClean="0">
                <a:solidFill>
                  <a:schemeClr val="bg1"/>
                </a:solidFill>
              </a:rPr>
              <a:t>Заглавие, инфо об авторах, аннотация, ключевые слова на англ.</a:t>
            </a:r>
            <a:endParaRPr lang="en-US" sz="1400" kern="0" dirty="0">
              <a:solidFill>
                <a:schemeClr val="bg1"/>
              </a:solidFill>
            </a:endParaRPr>
          </a:p>
        </p:txBody>
      </p:sp>
      <p:sp>
        <p:nvSpPr>
          <p:cNvPr id="146" name="Rounded Rectangle 145"/>
          <p:cNvSpPr/>
          <p:nvPr/>
        </p:nvSpPr>
        <p:spPr>
          <a:xfrm>
            <a:off x="3280182" y="1759458"/>
            <a:ext cx="1295400" cy="877668"/>
          </a:xfrm>
          <a:prstGeom prst="roundRect">
            <a:avLst>
              <a:gd name="adj" fmla="val 19294"/>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100" b="1" kern="0" dirty="0">
                <a:solidFill>
                  <a:schemeClr val="bg1"/>
                </a:solidFill>
              </a:rPr>
              <a:t>Регулярность издания</a:t>
            </a:r>
            <a:endParaRPr lang="en-US" sz="1100" kern="0" dirty="0">
              <a:solidFill>
                <a:schemeClr val="bg1"/>
              </a:solidFill>
            </a:endParaRPr>
          </a:p>
        </p:txBody>
      </p:sp>
      <p:sp>
        <p:nvSpPr>
          <p:cNvPr id="149" name="Rounded Rectangle 148"/>
          <p:cNvSpPr/>
          <p:nvPr/>
        </p:nvSpPr>
        <p:spPr>
          <a:xfrm>
            <a:off x="4679608" y="1748692"/>
            <a:ext cx="1353443" cy="877668"/>
          </a:xfrm>
          <a:prstGeom prst="roundRect">
            <a:avLst>
              <a:gd name="adj" fmla="val 19294"/>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100" b="1" kern="0" dirty="0" err="1">
                <a:solidFill>
                  <a:schemeClr val="bg1"/>
                </a:solidFill>
              </a:rPr>
              <a:t>Пристатейная</a:t>
            </a:r>
            <a:r>
              <a:rPr lang="ru-RU" sz="1100" b="1" kern="0" dirty="0">
                <a:solidFill>
                  <a:schemeClr val="bg1"/>
                </a:solidFill>
              </a:rPr>
              <a:t> литература в романском </a:t>
            </a:r>
            <a:r>
              <a:rPr lang="ru-RU" sz="1100" b="1" kern="0" dirty="0" err="1">
                <a:solidFill>
                  <a:schemeClr val="bg1"/>
                </a:solidFill>
              </a:rPr>
              <a:t>алф</a:t>
            </a:r>
            <a:r>
              <a:rPr lang="ru-RU" sz="1100" b="1" kern="0" dirty="0">
                <a:solidFill>
                  <a:schemeClr val="bg1"/>
                </a:solidFill>
              </a:rPr>
              <a:t>.</a:t>
            </a:r>
            <a:endParaRPr lang="en-US" sz="1100" kern="0" dirty="0">
              <a:solidFill>
                <a:schemeClr val="bg1"/>
              </a:solidFill>
            </a:endParaRPr>
          </a:p>
        </p:txBody>
      </p:sp>
      <p:sp>
        <p:nvSpPr>
          <p:cNvPr id="152" name="Rounded Rectangle 151"/>
          <p:cNvSpPr/>
          <p:nvPr/>
        </p:nvSpPr>
        <p:spPr>
          <a:xfrm>
            <a:off x="6248400" y="1748692"/>
            <a:ext cx="1315064" cy="877668"/>
          </a:xfrm>
          <a:prstGeom prst="roundRect">
            <a:avLst>
              <a:gd name="adj" fmla="val 19294"/>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100" b="1" kern="0" dirty="0">
                <a:solidFill>
                  <a:schemeClr val="bg1"/>
                </a:solidFill>
              </a:rPr>
              <a:t>Декларация издательской этики</a:t>
            </a:r>
            <a:endParaRPr lang="en-US" sz="1100" kern="0" dirty="0">
              <a:solidFill>
                <a:schemeClr val="bg1"/>
              </a:solidFill>
            </a:endParaRPr>
          </a:p>
        </p:txBody>
      </p:sp>
      <p:sp>
        <p:nvSpPr>
          <p:cNvPr id="2" name="Title 1"/>
          <p:cNvSpPr>
            <a:spLocks noGrp="1"/>
          </p:cNvSpPr>
          <p:nvPr>
            <p:ph type="title"/>
          </p:nvPr>
        </p:nvSpPr>
        <p:spPr>
          <a:xfrm>
            <a:off x="381001" y="533400"/>
            <a:ext cx="8238319" cy="418645"/>
          </a:xfrm>
        </p:spPr>
        <p:txBody>
          <a:bodyPr/>
          <a:lstStyle/>
          <a:p>
            <a:r>
              <a:rPr lang="ru-RU" dirty="0" smtClean="0"/>
              <a:t>Критерии оценки журнала</a:t>
            </a:r>
            <a:endParaRPr lang="en-US" dirty="0"/>
          </a:p>
        </p:txBody>
      </p:sp>
      <p:sp>
        <p:nvSpPr>
          <p:cNvPr id="116" name="Rounded Rectangle 115"/>
          <p:cNvSpPr/>
          <p:nvPr/>
        </p:nvSpPr>
        <p:spPr>
          <a:xfrm>
            <a:off x="1" y="3261848"/>
            <a:ext cx="1828798" cy="3048000"/>
          </a:xfrm>
          <a:prstGeom prst="roundRect">
            <a:avLst>
              <a:gd name="adj" fmla="val 5176"/>
            </a:avLst>
          </a:prstGeom>
          <a:solidFill>
            <a:schemeClr val="tx1">
              <a:lumMod val="20000"/>
              <a:lumOff val="80000"/>
            </a:schemeClr>
          </a:solidFill>
          <a:ln w="254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a:endParaRPr>
          </a:p>
        </p:txBody>
      </p:sp>
      <p:sp>
        <p:nvSpPr>
          <p:cNvPr id="117" name="Rounded Rectangle 116"/>
          <p:cNvSpPr/>
          <p:nvPr/>
        </p:nvSpPr>
        <p:spPr>
          <a:xfrm>
            <a:off x="1825213" y="3261848"/>
            <a:ext cx="1828798" cy="3048000"/>
          </a:xfrm>
          <a:prstGeom prst="roundRect">
            <a:avLst>
              <a:gd name="adj" fmla="val 5176"/>
            </a:avLst>
          </a:prstGeom>
          <a:solidFill>
            <a:schemeClr val="tx1">
              <a:lumMod val="20000"/>
              <a:lumOff val="80000"/>
            </a:schemeClr>
          </a:solidFill>
          <a:ln w="254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a:endParaRPr>
          </a:p>
        </p:txBody>
      </p:sp>
      <p:sp>
        <p:nvSpPr>
          <p:cNvPr id="118" name="Rounded Rectangle 117"/>
          <p:cNvSpPr/>
          <p:nvPr/>
        </p:nvSpPr>
        <p:spPr>
          <a:xfrm>
            <a:off x="3641467" y="3261848"/>
            <a:ext cx="1828798" cy="3048000"/>
          </a:xfrm>
          <a:prstGeom prst="roundRect">
            <a:avLst>
              <a:gd name="adj" fmla="val 5176"/>
            </a:avLst>
          </a:prstGeom>
          <a:solidFill>
            <a:schemeClr val="tx1">
              <a:lumMod val="20000"/>
              <a:lumOff val="80000"/>
            </a:schemeClr>
          </a:solidFill>
          <a:ln w="254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a:endParaRPr>
          </a:p>
        </p:txBody>
      </p:sp>
      <p:sp>
        <p:nvSpPr>
          <p:cNvPr id="119" name="Rounded Rectangle 118"/>
          <p:cNvSpPr/>
          <p:nvPr/>
        </p:nvSpPr>
        <p:spPr>
          <a:xfrm>
            <a:off x="5470265" y="3261848"/>
            <a:ext cx="1828798" cy="3048000"/>
          </a:xfrm>
          <a:prstGeom prst="roundRect">
            <a:avLst>
              <a:gd name="adj" fmla="val 5176"/>
            </a:avLst>
          </a:prstGeom>
          <a:solidFill>
            <a:schemeClr val="tx1">
              <a:lumMod val="20000"/>
              <a:lumOff val="80000"/>
            </a:schemeClr>
          </a:solidFill>
          <a:ln w="254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a:endParaRPr>
          </a:p>
        </p:txBody>
      </p:sp>
      <p:sp>
        <p:nvSpPr>
          <p:cNvPr id="120" name="Rounded Rectangle 119"/>
          <p:cNvSpPr/>
          <p:nvPr/>
        </p:nvSpPr>
        <p:spPr>
          <a:xfrm>
            <a:off x="7299063" y="3261848"/>
            <a:ext cx="1828798" cy="3048000"/>
          </a:xfrm>
          <a:prstGeom prst="roundRect">
            <a:avLst>
              <a:gd name="adj" fmla="val 5176"/>
            </a:avLst>
          </a:prstGeom>
          <a:solidFill>
            <a:schemeClr val="tx1">
              <a:lumMod val="20000"/>
              <a:lumOff val="80000"/>
            </a:schemeClr>
          </a:solidFill>
          <a:ln w="254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a:endParaRPr>
          </a:p>
        </p:txBody>
      </p:sp>
      <p:sp>
        <p:nvSpPr>
          <p:cNvPr id="121" name="Rounded Rectangle 120"/>
          <p:cNvSpPr/>
          <p:nvPr/>
        </p:nvSpPr>
        <p:spPr>
          <a:xfrm>
            <a:off x="-3585" y="3261848"/>
            <a:ext cx="1828798" cy="533400"/>
          </a:xfrm>
          <a:prstGeom prst="roundRect">
            <a:avLst>
              <a:gd name="adj" fmla="val 19294"/>
            </a:avLst>
          </a:prstGeom>
          <a:solidFill>
            <a:schemeClr val="tx1">
              <a:lumMod val="40000"/>
              <a:lumOff val="60000"/>
            </a:schemeClr>
          </a:solidFill>
          <a:ln w="254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Calibri"/>
            </a:endParaRPr>
          </a:p>
        </p:txBody>
      </p:sp>
      <p:sp>
        <p:nvSpPr>
          <p:cNvPr id="122" name="Rounded Rectangle 121"/>
          <p:cNvSpPr/>
          <p:nvPr/>
        </p:nvSpPr>
        <p:spPr>
          <a:xfrm>
            <a:off x="1812669" y="3261848"/>
            <a:ext cx="1828798" cy="533400"/>
          </a:xfrm>
          <a:prstGeom prst="roundRect">
            <a:avLst>
              <a:gd name="adj" fmla="val 19294"/>
            </a:avLst>
          </a:prstGeom>
          <a:solidFill>
            <a:schemeClr val="tx1">
              <a:lumMod val="40000"/>
              <a:lumOff val="60000"/>
            </a:schemeClr>
          </a:solidFill>
          <a:ln w="254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Calibri"/>
            </a:endParaRPr>
          </a:p>
        </p:txBody>
      </p:sp>
      <p:sp>
        <p:nvSpPr>
          <p:cNvPr id="123" name="Rounded Rectangle 122"/>
          <p:cNvSpPr/>
          <p:nvPr/>
        </p:nvSpPr>
        <p:spPr>
          <a:xfrm>
            <a:off x="3661183" y="3261848"/>
            <a:ext cx="1828798" cy="533400"/>
          </a:xfrm>
          <a:prstGeom prst="roundRect">
            <a:avLst>
              <a:gd name="adj" fmla="val 19294"/>
            </a:avLst>
          </a:prstGeom>
          <a:solidFill>
            <a:schemeClr val="tx1">
              <a:lumMod val="40000"/>
              <a:lumOff val="60000"/>
            </a:schemeClr>
          </a:solidFill>
          <a:ln w="254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Calibri"/>
            </a:endParaRPr>
          </a:p>
        </p:txBody>
      </p:sp>
      <p:sp>
        <p:nvSpPr>
          <p:cNvPr id="124" name="Rounded Rectangle 123"/>
          <p:cNvSpPr/>
          <p:nvPr/>
        </p:nvSpPr>
        <p:spPr>
          <a:xfrm>
            <a:off x="5470265" y="3261848"/>
            <a:ext cx="1828798" cy="533400"/>
          </a:xfrm>
          <a:prstGeom prst="roundRect">
            <a:avLst>
              <a:gd name="adj" fmla="val 19294"/>
            </a:avLst>
          </a:prstGeom>
          <a:solidFill>
            <a:schemeClr val="tx1">
              <a:lumMod val="40000"/>
              <a:lumOff val="60000"/>
            </a:schemeClr>
          </a:solidFill>
          <a:ln w="254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Calibri"/>
            </a:endParaRPr>
          </a:p>
        </p:txBody>
      </p:sp>
      <p:sp>
        <p:nvSpPr>
          <p:cNvPr id="125" name="Rounded Rectangle 124"/>
          <p:cNvSpPr/>
          <p:nvPr/>
        </p:nvSpPr>
        <p:spPr>
          <a:xfrm>
            <a:off x="7299063" y="3261848"/>
            <a:ext cx="1828798" cy="533400"/>
          </a:xfrm>
          <a:prstGeom prst="roundRect">
            <a:avLst>
              <a:gd name="adj" fmla="val 19294"/>
            </a:avLst>
          </a:prstGeom>
          <a:solidFill>
            <a:schemeClr val="tx1">
              <a:lumMod val="40000"/>
              <a:lumOff val="60000"/>
            </a:schemeClr>
          </a:solidFill>
          <a:ln w="25400"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Calibri"/>
            </a:endParaRPr>
          </a:p>
        </p:txBody>
      </p:sp>
      <p:sp>
        <p:nvSpPr>
          <p:cNvPr id="126" name="TextBox 125"/>
          <p:cNvSpPr txBox="1"/>
          <p:nvPr/>
        </p:nvSpPr>
        <p:spPr>
          <a:xfrm>
            <a:off x="2" y="3261848"/>
            <a:ext cx="181266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400" b="1" kern="0" dirty="0" smtClean="0">
                <a:solidFill>
                  <a:sysClr val="windowText" lastClr="000000"/>
                </a:solidFill>
              </a:rPr>
              <a:t>Редакционная политика</a:t>
            </a:r>
            <a:endParaRPr kumimoji="0" lang="en-US" sz="1400" b="0" i="0" u="none" strike="noStrike" kern="0" cap="none" spc="0" normalizeH="0" baseline="0" noProof="0" dirty="0">
              <a:ln>
                <a:noFill/>
              </a:ln>
              <a:solidFill>
                <a:sysClr val="windowText" lastClr="000000"/>
              </a:solidFill>
              <a:effectLst/>
              <a:uLnTx/>
              <a:uFillTx/>
            </a:endParaRPr>
          </a:p>
        </p:txBody>
      </p:sp>
      <p:sp>
        <p:nvSpPr>
          <p:cNvPr id="127" name="TextBox 126"/>
          <p:cNvSpPr txBox="1"/>
          <p:nvPr/>
        </p:nvSpPr>
        <p:spPr>
          <a:xfrm>
            <a:off x="1820734" y="3261848"/>
            <a:ext cx="181266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400" b="1" kern="0" dirty="0" smtClean="0">
                <a:solidFill>
                  <a:sysClr val="windowText" lastClr="000000"/>
                </a:solidFill>
              </a:rPr>
              <a:t>Качество содержания</a:t>
            </a:r>
            <a:endParaRPr kumimoji="0" lang="en-US" sz="1400" b="0" i="0" u="none" strike="noStrike" kern="0" cap="none" spc="0" normalizeH="0" baseline="0" noProof="0" dirty="0">
              <a:ln>
                <a:noFill/>
              </a:ln>
              <a:solidFill>
                <a:sysClr val="windowText" lastClr="000000"/>
              </a:solidFill>
              <a:effectLst/>
              <a:uLnTx/>
              <a:uFillTx/>
            </a:endParaRPr>
          </a:p>
        </p:txBody>
      </p:sp>
      <p:sp>
        <p:nvSpPr>
          <p:cNvPr id="128" name="TextBox 127"/>
          <p:cNvSpPr txBox="1"/>
          <p:nvPr/>
        </p:nvSpPr>
        <p:spPr>
          <a:xfrm>
            <a:off x="3649532" y="3261848"/>
            <a:ext cx="181266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400" b="1" kern="0" dirty="0" smtClean="0">
                <a:solidFill>
                  <a:sysClr val="windowText" lastClr="000000"/>
                </a:solidFill>
              </a:rPr>
              <a:t>Положение журнала</a:t>
            </a:r>
            <a:endParaRPr kumimoji="0" lang="en-US" sz="1400" b="0" i="0" u="none" strike="noStrike" kern="0" cap="none" spc="0" normalizeH="0" baseline="0" noProof="0" dirty="0">
              <a:ln>
                <a:noFill/>
              </a:ln>
              <a:solidFill>
                <a:sysClr val="windowText" lastClr="000000"/>
              </a:solidFill>
              <a:effectLst/>
              <a:uLnTx/>
              <a:uFillTx/>
            </a:endParaRPr>
          </a:p>
        </p:txBody>
      </p:sp>
      <p:sp>
        <p:nvSpPr>
          <p:cNvPr id="129" name="TextBox 128"/>
          <p:cNvSpPr txBox="1"/>
          <p:nvPr/>
        </p:nvSpPr>
        <p:spPr>
          <a:xfrm>
            <a:off x="5493566" y="3261848"/>
            <a:ext cx="181266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400" b="1" kern="0" noProof="0" dirty="0" smtClean="0">
                <a:solidFill>
                  <a:sysClr val="windowText" lastClr="000000"/>
                </a:solidFill>
              </a:rPr>
              <a:t>Регулярность</a:t>
            </a:r>
            <a:endParaRPr kumimoji="0" lang="en-US" sz="1400" b="0" i="0" u="none" strike="noStrike" kern="0" cap="none" spc="0" normalizeH="0" baseline="0" noProof="0" dirty="0">
              <a:ln>
                <a:noFill/>
              </a:ln>
              <a:solidFill>
                <a:sysClr val="windowText" lastClr="000000"/>
              </a:solidFill>
              <a:effectLst/>
              <a:uLnTx/>
              <a:uFillTx/>
            </a:endParaRPr>
          </a:p>
        </p:txBody>
      </p:sp>
      <p:sp>
        <p:nvSpPr>
          <p:cNvPr id="130" name="TextBox 129"/>
          <p:cNvSpPr txBox="1"/>
          <p:nvPr/>
        </p:nvSpPr>
        <p:spPr>
          <a:xfrm>
            <a:off x="7318778" y="3261848"/>
            <a:ext cx="181266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400" b="1" kern="0" noProof="0" dirty="0" smtClean="0">
                <a:solidFill>
                  <a:sysClr val="windowText" lastClr="000000"/>
                </a:solidFill>
              </a:rPr>
              <a:t>Онлайн доступность</a:t>
            </a:r>
            <a:endParaRPr kumimoji="0" lang="en-US" sz="1400" b="0" i="0" u="none" strike="noStrike" kern="0" cap="none" spc="0" normalizeH="0" baseline="0" noProof="0" dirty="0">
              <a:ln>
                <a:noFill/>
              </a:ln>
              <a:solidFill>
                <a:sysClr val="windowText" lastClr="000000"/>
              </a:solidFill>
              <a:effectLst/>
              <a:uLnTx/>
              <a:uFillTx/>
            </a:endParaRPr>
          </a:p>
        </p:txBody>
      </p:sp>
      <p:sp>
        <p:nvSpPr>
          <p:cNvPr id="134" name="TextBox 133"/>
          <p:cNvSpPr txBox="1"/>
          <p:nvPr/>
        </p:nvSpPr>
        <p:spPr>
          <a:xfrm>
            <a:off x="349942" y="1163917"/>
            <a:ext cx="869845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600" b="1" u="sng" kern="0" dirty="0" smtClean="0">
                <a:solidFill>
                  <a:sysClr val="windowText" lastClr="000000"/>
                </a:solidFill>
              </a:rPr>
              <a:t>Все</a:t>
            </a:r>
            <a:r>
              <a:rPr kumimoji="0" lang="en-US" sz="1600" b="1" i="0" u="none" strike="noStrike" kern="0" cap="none" spc="0" normalizeH="0" baseline="0" noProof="0" dirty="0" smtClean="0">
                <a:ln>
                  <a:noFill/>
                </a:ln>
                <a:solidFill>
                  <a:sysClr val="windowText" lastClr="000000"/>
                </a:solidFill>
                <a:effectLst/>
                <a:uLnTx/>
                <a:uFillTx/>
              </a:rPr>
              <a:t> </a:t>
            </a:r>
            <a:r>
              <a:rPr kumimoji="0" lang="ru-RU" sz="1600" b="1" i="0" u="none" strike="noStrike" kern="0" cap="none" spc="0" normalizeH="0" baseline="0" noProof="0" dirty="0" smtClean="0">
                <a:ln>
                  <a:noFill/>
                </a:ln>
                <a:solidFill>
                  <a:sysClr val="windowText" lastClr="000000"/>
                </a:solidFill>
                <a:effectLst/>
                <a:uLnTx/>
                <a:uFillTx/>
              </a:rPr>
              <a:t>журналы должны</a:t>
            </a:r>
            <a:r>
              <a:rPr kumimoji="0" lang="en-US" sz="1600" b="1" i="0" u="none" strike="noStrike" kern="0" cap="none" spc="0" normalizeH="0" baseline="0" noProof="0" dirty="0" smtClean="0">
                <a:ln>
                  <a:noFill/>
                </a:ln>
                <a:solidFill>
                  <a:sysClr val="windowText" lastClr="000000"/>
                </a:solidFill>
                <a:effectLst/>
                <a:uLnTx/>
                <a:uFillTx/>
              </a:rPr>
              <a:t> </a:t>
            </a:r>
            <a:r>
              <a:rPr lang="ru-RU" sz="1600" b="1" kern="0" dirty="0" smtClean="0">
                <a:solidFill>
                  <a:sysClr val="windowText" lastClr="000000"/>
                </a:solidFill>
              </a:rPr>
              <a:t>соответствовать</a:t>
            </a:r>
            <a:r>
              <a:rPr kumimoji="0" lang="ru-RU" sz="1600" b="1" i="0" u="none" strike="noStrike" kern="0" cap="none" spc="0" normalizeH="0" baseline="0" noProof="0" dirty="0" smtClean="0">
                <a:ln>
                  <a:noFill/>
                </a:ln>
                <a:solidFill>
                  <a:sysClr val="windowText" lastClr="000000"/>
                </a:solidFill>
                <a:effectLst/>
                <a:uLnTx/>
                <a:uFillTx/>
              </a:rPr>
              <a:t> </a:t>
            </a:r>
            <a:r>
              <a:rPr kumimoji="0" lang="ru-RU" sz="1600" b="1" i="0" u="sng" strike="noStrike" kern="0" cap="none" spc="0" normalizeH="0" baseline="0" noProof="0" dirty="0" smtClean="0">
                <a:ln>
                  <a:noFill/>
                </a:ln>
                <a:solidFill>
                  <a:sysClr val="windowText" lastClr="000000"/>
                </a:solidFill>
                <a:effectLst/>
                <a:uLnTx/>
                <a:uFillTx/>
              </a:rPr>
              <a:t>всем</a:t>
            </a:r>
            <a:r>
              <a:rPr kumimoji="0" lang="ru-RU" sz="1600" b="1" i="0" u="none" strike="noStrike" kern="0" cap="none" spc="0" normalizeH="0" baseline="0" noProof="0" dirty="0" smtClean="0">
                <a:ln>
                  <a:noFill/>
                </a:ln>
                <a:solidFill>
                  <a:sysClr val="windowText" lastClr="000000"/>
                </a:solidFill>
                <a:effectLst/>
                <a:uLnTx/>
                <a:uFillTx/>
              </a:rPr>
              <a:t> минимальным</a:t>
            </a:r>
            <a:r>
              <a:rPr kumimoji="0" lang="ru-RU" sz="1600" b="1" i="0" u="none" strike="noStrike" kern="0" cap="none" spc="0" normalizeH="0" noProof="0" dirty="0" smtClean="0">
                <a:ln>
                  <a:noFill/>
                </a:ln>
                <a:solidFill>
                  <a:sysClr val="windowText" lastClr="000000"/>
                </a:solidFill>
                <a:effectLst/>
                <a:uLnTx/>
                <a:uFillTx/>
              </a:rPr>
              <a:t> критериям для прохождения</a:t>
            </a:r>
            <a:r>
              <a:rPr lang="ru-RU" sz="1600" b="1" kern="0" dirty="0" smtClean="0">
                <a:solidFill>
                  <a:sysClr val="windowText" lastClr="000000"/>
                </a:solidFill>
              </a:rPr>
              <a:t> дальнейшей оценки: минимум 2 года издания</a:t>
            </a:r>
            <a:endParaRPr kumimoji="0" lang="en-US" sz="1600" b="0" i="0" u="none" strike="noStrike" kern="0" cap="none" spc="0" normalizeH="0" baseline="0" noProof="0" dirty="0">
              <a:ln>
                <a:noFill/>
              </a:ln>
              <a:solidFill>
                <a:sysClr val="windowText" lastClr="000000"/>
              </a:solidFill>
              <a:effectLst/>
              <a:uLnTx/>
              <a:uFillTx/>
            </a:endParaRPr>
          </a:p>
        </p:txBody>
      </p:sp>
      <p:sp>
        <p:nvSpPr>
          <p:cNvPr id="135" name="TextBox 134"/>
          <p:cNvSpPr txBox="1"/>
          <p:nvPr/>
        </p:nvSpPr>
        <p:spPr>
          <a:xfrm>
            <a:off x="381001" y="2615517"/>
            <a:ext cx="85344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ysClr val="windowText" lastClr="000000"/>
                </a:solidFill>
                <a:effectLst/>
                <a:uLnTx/>
                <a:uFillTx/>
              </a:rPr>
              <a:t>Проходящие</a:t>
            </a:r>
            <a:r>
              <a:rPr kumimoji="0" lang="ru-RU" sz="1600" b="1" i="0" u="none" strike="noStrike" kern="0" cap="none" spc="0" normalizeH="0" noProof="0" dirty="0" smtClean="0">
                <a:ln>
                  <a:noFill/>
                </a:ln>
                <a:solidFill>
                  <a:sysClr val="windowText" lastClr="000000"/>
                </a:solidFill>
                <a:effectLst/>
                <a:uLnTx/>
                <a:uFillTx/>
              </a:rPr>
              <a:t> эти критерии журналы далее оцениваются </a:t>
            </a:r>
            <a:r>
              <a:rPr kumimoji="0" lang="en-GB" sz="1600" b="1" i="0" u="none" strike="noStrike" kern="0" cap="none" spc="0" normalizeH="0" noProof="0" dirty="0" smtClean="0">
                <a:ln>
                  <a:noFill/>
                </a:ln>
                <a:solidFill>
                  <a:sysClr val="windowText" lastClr="000000"/>
                </a:solidFill>
                <a:effectLst/>
                <a:uLnTx/>
                <a:uFillTx/>
              </a:rPr>
              <a:t>CSAB </a:t>
            </a:r>
            <a:r>
              <a:rPr lang="ru-RU" sz="1600" b="1" kern="0" dirty="0" smtClean="0">
                <a:solidFill>
                  <a:sysClr val="windowText" lastClr="000000"/>
                </a:solidFill>
              </a:rPr>
              <a:t>по комбинации</a:t>
            </a:r>
            <a:r>
              <a:rPr kumimoji="0" lang="en-US" sz="1600" b="1" i="0" u="none" strike="noStrike" kern="0" cap="none" spc="0" normalizeH="0" baseline="0" noProof="0" dirty="0" smtClean="0">
                <a:ln>
                  <a:noFill/>
                </a:ln>
                <a:solidFill>
                  <a:sysClr val="windowText" lastClr="000000"/>
                </a:solidFill>
                <a:effectLst/>
                <a:uLnTx/>
                <a:uFillTx/>
              </a:rPr>
              <a:t> 14 </a:t>
            </a:r>
            <a:r>
              <a:rPr kumimoji="0" lang="ru-RU" sz="1600" b="1" i="0" u="none" strike="noStrike" kern="0" cap="none" spc="0" normalizeH="0" baseline="0" noProof="0" dirty="0" smtClean="0">
                <a:ln>
                  <a:noFill/>
                </a:ln>
                <a:solidFill>
                  <a:sysClr val="windowText" lastClr="000000"/>
                </a:solidFill>
                <a:effectLst/>
                <a:uLnTx/>
                <a:uFillTx/>
              </a:rPr>
              <a:t>количественных и качественных</a:t>
            </a:r>
            <a:r>
              <a:rPr kumimoji="0" lang="ru-RU" sz="1600" b="1" i="0" u="none" strike="noStrike" kern="0" cap="none" spc="0" normalizeH="0" noProof="0" dirty="0" smtClean="0">
                <a:ln>
                  <a:noFill/>
                </a:ln>
                <a:solidFill>
                  <a:sysClr val="windowText" lastClr="000000"/>
                </a:solidFill>
                <a:effectLst/>
                <a:uLnTx/>
                <a:uFillTx/>
              </a:rPr>
              <a:t> критериев</a:t>
            </a:r>
            <a:r>
              <a:rPr kumimoji="0" lang="en-US" sz="1600" b="1" i="0" u="none" strike="noStrike" kern="0" cap="none" spc="0" normalizeH="0" baseline="0" noProof="0" dirty="0" smtClean="0">
                <a:ln>
                  <a:noFill/>
                </a:ln>
                <a:solidFill>
                  <a:sysClr val="windowText" lastClr="000000"/>
                </a:solidFill>
                <a:effectLst/>
                <a:uLnTx/>
                <a:uFillTx/>
              </a:rPr>
              <a:t>: </a:t>
            </a:r>
            <a:endParaRPr kumimoji="0" lang="en-US" sz="1600" b="0" i="0" u="none" strike="noStrike" kern="0" cap="none" spc="0" normalizeH="0" baseline="0" noProof="0" dirty="0">
              <a:ln>
                <a:noFill/>
              </a:ln>
              <a:solidFill>
                <a:sysClr val="windowText" lastClr="000000"/>
              </a:solidFill>
              <a:effectLst/>
              <a:uLnTx/>
              <a:uFillTx/>
            </a:endParaRPr>
          </a:p>
        </p:txBody>
      </p:sp>
      <p:sp>
        <p:nvSpPr>
          <p:cNvPr id="136" name="Rectangle 135"/>
          <p:cNvSpPr/>
          <p:nvPr/>
        </p:nvSpPr>
        <p:spPr>
          <a:xfrm>
            <a:off x="-76200" y="3816858"/>
            <a:ext cx="2021536" cy="2492990"/>
          </a:xfrm>
          <a:prstGeom prst="rect">
            <a:avLst/>
          </a:prstGeom>
        </p:spPr>
        <p:txBody>
          <a:bodyPr wrap="square">
            <a:spAutoFit/>
          </a:bodyPr>
          <a:lstStyle/>
          <a:p>
            <a:pPr lvl="0" fontAlgn="base">
              <a:spcBef>
                <a:spcPct val="25000"/>
              </a:spcBef>
              <a:spcAft>
                <a:spcPct val="0"/>
              </a:spcAft>
              <a:buClr>
                <a:srgbClr val="036635"/>
              </a:buClr>
              <a:buSzPct val="140000"/>
            </a:pPr>
            <a:r>
              <a:rPr lang="en-US" sz="1200" dirty="0" smtClean="0">
                <a:cs typeface="Times New Roman" pitchFamily="18" charset="0"/>
              </a:rPr>
              <a:t>• </a:t>
            </a:r>
            <a:r>
              <a:rPr lang="ru-RU" sz="1200" dirty="0" smtClean="0">
                <a:cs typeface="Times New Roman" pitchFamily="18" charset="0"/>
              </a:rPr>
              <a:t>Убедительная редакторская концепция</a:t>
            </a:r>
            <a:r>
              <a:rPr lang="en-US" sz="1200" dirty="0" smtClean="0">
                <a:cs typeface="Times New Roman" pitchFamily="18" charset="0"/>
              </a:rPr>
              <a:t>/</a:t>
            </a:r>
            <a:r>
              <a:rPr lang="ru-RU" sz="1200" dirty="0" smtClean="0">
                <a:cs typeface="Times New Roman" pitchFamily="18" charset="0"/>
              </a:rPr>
              <a:t>политика (цели)</a:t>
            </a:r>
            <a:r>
              <a:rPr lang="en-GB" sz="1200" dirty="0" smtClean="0">
                <a:cs typeface="Times New Roman" pitchFamily="18" charset="0"/>
              </a:rPr>
              <a:t>/</a:t>
            </a:r>
            <a:r>
              <a:rPr lang="ru-RU" sz="1200" dirty="0" smtClean="0">
                <a:cs typeface="Times New Roman" pitchFamily="18" charset="0"/>
              </a:rPr>
              <a:t>правила публикации журнала</a:t>
            </a:r>
            <a:endParaRPr lang="en-US" sz="1200" dirty="0">
              <a:cs typeface="Times New Roman" pitchFamily="18" charset="0"/>
            </a:endParaRPr>
          </a:p>
          <a:p>
            <a:pPr lvl="0" fontAlgn="base">
              <a:spcBef>
                <a:spcPct val="25000"/>
              </a:spcBef>
              <a:spcAft>
                <a:spcPct val="0"/>
              </a:spcAft>
              <a:buClr>
                <a:srgbClr val="036635"/>
              </a:buClr>
              <a:buSzPct val="140000"/>
            </a:pPr>
            <a:r>
              <a:rPr lang="en-US" sz="1200" dirty="0" smtClean="0">
                <a:cs typeface="Times New Roman" pitchFamily="18" charset="0"/>
              </a:rPr>
              <a:t>• </a:t>
            </a:r>
            <a:r>
              <a:rPr lang="ru-RU" sz="1200" dirty="0" smtClean="0">
                <a:cs typeface="Times New Roman" pitchFamily="18" charset="0"/>
              </a:rPr>
              <a:t>Тип рецензирования</a:t>
            </a:r>
            <a:endParaRPr lang="en-GB" sz="1200" dirty="0" smtClean="0">
              <a:cs typeface="Times New Roman" pitchFamily="18" charset="0"/>
            </a:endParaRPr>
          </a:p>
          <a:p>
            <a:pPr lvl="0">
              <a:spcBef>
                <a:spcPct val="25000"/>
              </a:spcBef>
              <a:buClr>
                <a:srgbClr val="036635"/>
              </a:buClr>
              <a:buSzPct val="140000"/>
            </a:pPr>
            <a:r>
              <a:rPr lang="en-US" sz="1200" dirty="0">
                <a:cs typeface="Times New Roman" pitchFamily="18" charset="0"/>
              </a:rPr>
              <a:t>• </a:t>
            </a:r>
            <a:r>
              <a:rPr lang="en-GB" sz="1200" dirty="0" smtClean="0">
                <a:cs typeface="Times New Roman" pitchFamily="18" charset="0"/>
              </a:rPr>
              <a:t>ISSN</a:t>
            </a:r>
            <a:endParaRPr lang="en-US" sz="1200" dirty="0">
              <a:cs typeface="Times New Roman" pitchFamily="18" charset="0"/>
            </a:endParaRPr>
          </a:p>
          <a:p>
            <a:pPr lvl="0" fontAlgn="base">
              <a:spcBef>
                <a:spcPct val="25000"/>
              </a:spcBef>
              <a:spcAft>
                <a:spcPct val="0"/>
              </a:spcAft>
              <a:buClr>
                <a:srgbClr val="036635"/>
              </a:buClr>
              <a:buSzPct val="140000"/>
            </a:pPr>
            <a:r>
              <a:rPr lang="en-US" sz="1200" dirty="0" smtClean="0">
                <a:cs typeface="Times New Roman" pitchFamily="18" charset="0"/>
              </a:rPr>
              <a:t>• </a:t>
            </a:r>
            <a:r>
              <a:rPr lang="ru-RU" sz="1200" dirty="0">
                <a:cs typeface="Times New Roman" pitchFamily="18" charset="0"/>
              </a:rPr>
              <a:t>Г</a:t>
            </a:r>
            <a:r>
              <a:rPr lang="ru-RU" sz="1200" dirty="0" smtClean="0">
                <a:cs typeface="Times New Roman" pitchFamily="18" charset="0"/>
              </a:rPr>
              <a:t>еографическое разнообразие редколлегии</a:t>
            </a:r>
            <a:endParaRPr lang="en-US" sz="1200" dirty="0">
              <a:cs typeface="Times New Roman" pitchFamily="18" charset="0"/>
            </a:endParaRPr>
          </a:p>
          <a:p>
            <a:pPr lvl="0">
              <a:spcBef>
                <a:spcPct val="25000"/>
              </a:spcBef>
              <a:buClr>
                <a:srgbClr val="036635"/>
              </a:buClr>
              <a:buSzPct val="140000"/>
            </a:pPr>
            <a:r>
              <a:rPr lang="en-US" sz="1200" dirty="0" smtClean="0">
                <a:cs typeface="Times New Roman" pitchFamily="18" charset="0"/>
              </a:rPr>
              <a:t>• </a:t>
            </a:r>
            <a:r>
              <a:rPr lang="ru-RU" sz="1200" dirty="0">
                <a:cs typeface="Times New Roman" pitchFamily="18" charset="0"/>
              </a:rPr>
              <a:t>Географическое разнообразие </a:t>
            </a:r>
            <a:r>
              <a:rPr lang="ru-RU" sz="1200" dirty="0" smtClean="0">
                <a:cs typeface="Times New Roman" pitchFamily="18" charset="0"/>
              </a:rPr>
              <a:t>авторов</a:t>
            </a:r>
            <a:endParaRPr lang="en-US" sz="1200" dirty="0">
              <a:cs typeface="Times New Roman" pitchFamily="18" charset="0"/>
            </a:endParaRPr>
          </a:p>
        </p:txBody>
      </p:sp>
      <p:sp>
        <p:nvSpPr>
          <p:cNvPr id="137" name="Rectangle 136"/>
          <p:cNvSpPr/>
          <p:nvPr/>
        </p:nvSpPr>
        <p:spPr>
          <a:xfrm>
            <a:off x="1788464" y="3816858"/>
            <a:ext cx="1945336" cy="2333331"/>
          </a:xfrm>
          <a:prstGeom prst="rect">
            <a:avLst/>
          </a:prstGeom>
        </p:spPr>
        <p:txBody>
          <a:bodyPr wrap="square">
            <a:spAutoFit/>
          </a:bodyPr>
          <a:lstStyle/>
          <a:p>
            <a:pPr>
              <a:spcBef>
                <a:spcPct val="25000"/>
              </a:spcBef>
              <a:buClr>
                <a:srgbClr val="036635"/>
              </a:buClr>
              <a:buSzPct val="140000"/>
            </a:pPr>
            <a:r>
              <a:rPr lang="en-US" sz="1400" dirty="0" smtClean="0">
                <a:cs typeface="Times New Roman" pitchFamily="18" charset="0"/>
              </a:rPr>
              <a:t>• </a:t>
            </a:r>
            <a:r>
              <a:rPr lang="ru-RU" sz="1350" dirty="0">
                <a:cs typeface="Times New Roman" pitchFamily="18" charset="0"/>
              </a:rPr>
              <a:t>Научный вклад в направление</a:t>
            </a:r>
            <a:endParaRPr lang="en-US" sz="1350" dirty="0">
              <a:cs typeface="Times New Roman" pitchFamily="18" charset="0"/>
            </a:endParaRPr>
          </a:p>
          <a:p>
            <a:pPr>
              <a:spcBef>
                <a:spcPct val="25000"/>
              </a:spcBef>
              <a:buClr>
                <a:srgbClr val="036635"/>
              </a:buClr>
              <a:buSzPct val="140000"/>
            </a:pPr>
            <a:r>
              <a:rPr lang="en-US" sz="1350" dirty="0">
                <a:cs typeface="Times New Roman" pitchFamily="18" charset="0"/>
              </a:rPr>
              <a:t>• </a:t>
            </a:r>
            <a:r>
              <a:rPr lang="ru-RU" sz="1350" dirty="0">
                <a:cs typeface="Times New Roman" pitchFamily="18" charset="0"/>
              </a:rPr>
              <a:t>Понятные и полные аннотации</a:t>
            </a:r>
            <a:r>
              <a:rPr lang="en-US" sz="1350" dirty="0">
                <a:cs typeface="Times New Roman" pitchFamily="18" charset="0"/>
              </a:rPr>
              <a:t> </a:t>
            </a:r>
          </a:p>
          <a:p>
            <a:pPr>
              <a:spcBef>
                <a:spcPct val="25000"/>
              </a:spcBef>
              <a:buClr>
                <a:srgbClr val="036635"/>
              </a:buClr>
              <a:buSzPct val="140000"/>
            </a:pPr>
            <a:r>
              <a:rPr lang="en-US" sz="1350" dirty="0">
                <a:cs typeface="Times New Roman" pitchFamily="18" charset="0"/>
              </a:rPr>
              <a:t>• </a:t>
            </a:r>
            <a:r>
              <a:rPr lang="ru-RU" sz="1350" dirty="0">
                <a:cs typeface="Times New Roman" pitchFamily="18" charset="0"/>
              </a:rPr>
              <a:t>Качество и соответствие заявленной политике/целям издания</a:t>
            </a:r>
            <a:endParaRPr lang="en-US" sz="1350" dirty="0">
              <a:cs typeface="Times New Roman" pitchFamily="18" charset="0"/>
            </a:endParaRPr>
          </a:p>
          <a:p>
            <a:pPr>
              <a:spcBef>
                <a:spcPct val="25000"/>
              </a:spcBef>
              <a:buClr>
                <a:srgbClr val="036635"/>
              </a:buClr>
              <a:buSzPct val="140000"/>
            </a:pPr>
            <a:r>
              <a:rPr lang="en-US" sz="1350" dirty="0">
                <a:cs typeface="Times New Roman" pitchFamily="18" charset="0"/>
              </a:rPr>
              <a:t>• </a:t>
            </a:r>
            <a:r>
              <a:rPr lang="ru-RU" sz="1350" dirty="0" smtClean="0">
                <a:cs typeface="Times New Roman" pitchFamily="18" charset="0"/>
              </a:rPr>
              <a:t>Читаемость статей</a:t>
            </a:r>
            <a:r>
              <a:rPr lang="en-US" sz="1350" dirty="0" smtClean="0">
                <a:cs typeface="Times New Roman" pitchFamily="18" charset="0"/>
              </a:rPr>
              <a:t> </a:t>
            </a:r>
            <a:endParaRPr lang="en-US" sz="1350" dirty="0">
              <a:cs typeface="Times New Roman" pitchFamily="18" charset="0"/>
            </a:endParaRPr>
          </a:p>
        </p:txBody>
      </p:sp>
      <p:sp>
        <p:nvSpPr>
          <p:cNvPr id="138" name="Rectangle 137"/>
          <p:cNvSpPr/>
          <p:nvPr/>
        </p:nvSpPr>
        <p:spPr>
          <a:xfrm>
            <a:off x="3617264" y="3816858"/>
            <a:ext cx="1945336" cy="1869743"/>
          </a:xfrm>
          <a:prstGeom prst="rect">
            <a:avLst/>
          </a:prstGeom>
        </p:spPr>
        <p:txBody>
          <a:bodyPr wrap="square">
            <a:spAutoFit/>
          </a:bodyPr>
          <a:lstStyle/>
          <a:p>
            <a:pPr lvl="0" fontAlgn="base">
              <a:spcBef>
                <a:spcPct val="25000"/>
              </a:spcBef>
              <a:spcAft>
                <a:spcPct val="0"/>
              </a:spcAft>
              <a:buClr>
                <a:srgbClr val="036635"/>
              </a:buClr>
              <a:buSzPct val="140000"/>
            </a:pPr>
            <a:r>
              <a:rPr lang="en-US" sz="1400" dirty="0" smtClean="0">
                <a:cs typeface="Times New Roman" pitchFamily="18" charset="0"/>
              </a:rPr>
              <a:t>• </a:t>
            </a:r>
            <a:r>
              <a:rPr lang="ru-RU" sz="1400" dirty="0" smtClean="0">
                <a:cs typeface="Times New Roman" pitchFamily="18" charset="0"/>
              </a:rPr>
              <a:t>Цитируемость статей журнала в </a:t>
            </a:r>
            <a:r>
              <a:rPr lang="en-GB" sz="1400" dirty="0" smtClean="0">
                <a:cs typeface="Times New Roman" pitchFamily="18" charset="0"/>
              </a:rPr>
              <a:t>Scopus</a:t>
            </a:r>
            <a:endParaRPr lang="en-US" sz="1400" dirty="0">
              <a:cs typeface="Times New Roman" pitchFamily="18" charset="0"/>
            </a:endParaRPr>
          </a:p>
          <a:p>
            <a:pPr lvl="0" fontAlgn="base">
              <a:spcBef>
                <a:spcPct val="25000"/>
              </a:spcBef>
              <a:spcAft>
                <a:spcPct val="0"/>
              </a:spcAft>
              <a:buClr>
                <a:srgbClr val="036635"/>
              </a:buClr>
              <a:buSzPct val="140000"/>
            </a:pPr>
            <a:r>
              <a:rPr lang="en-US" sz="1400" dirty="0" smtClean="0">
                <a:cs typeface="Times New Roman" pitchFamily="18" charset="0"/>
              </a:rPr>
              <a:t>• </a:t>
            </a:r>
            <a:r>
              <a:rPr lang="ru-RU" sz="1400" dirty="0" smtClean="0">
                <a:cs typeface="Times New Roman" pitchFamily="18" charset="0"/>
              </a:rPr>
              <a:t>Положение редколлегии (цитируемость, публикационная активность)</a:t>
            </a:r>
            <a:endParaRPr lang="en-US" sz="1400" dirty="0">
              <a:cs typeface="Times New Roman" pitchFamily="18" charset="0"/>
            </a:endParaRPr>
          </a:p>
        </p:txBody>
      </p:sp>
      <p:sp>
        <p:nvSpPr>
          <p:cNvPr id="139" name="Rectangle 138"/>
          <p:cNvSpPr/>
          <p:nvPr/>
        </p:nvSpPr>
        <p:spPr>
          <a:xfrm>
            <a:off x="5446064" y="3816858"/>
            <a:ext cx="1945336" cy="954107"/>
          </a:xfrm>
          <a:prstGeom prst="rect">
            <a:avLst/>
          </a:prstGeom>
        </p:spPr>
        <p:txBody>
          <a:bodyPr wrap="square">
            <a:spAutoFit/>
          </a:bodyPr>
          <a:lstStyle/>
          <a:p>
            <a:pPr lvl="0" fontAlgn="base">
              <a:spcBef>
                <a:spcPct val="25000"/>
              </a:spcBef>
              <a:spcAft>
                <a:spcPct val="0"/>
              </a:spcAft>
              <a:buClr>
                <a:srgbClr val="036635"/>
              </a:buClr>
              <a:buSzPct val="140000"/>
            </a:pPr>
            <a:r>
              <a:rPr lang="en-US" sz="1400" dirty="0" smtClean="0">
                <a:cs typeface="Times New Roman" pitchFamily="18" charset="0"/>
              </a:rPr>
              <a:t>• </a:t>
            </a:r>
            <a:r>
              <a:rPr lang="ru-RU" sz="1400" dirty="0" smtClean="0">
                <a:cs typeface="Times New Roman" pitchFamily="18" charset="0"/>
              </a:rPr>
              <a:t>Издание в соответствии с графиком, без задержек</a:t>
            </a:r>
            <a:endParaRPr lang="en-US" sz="1400" dirty="0">
              <a:cs typeface="Times New Roman" pitchFamily="18" charset="0"/>
            </a:endParaRPr>
          </a:p>
        </p:txBody>
      </p:sp>
      <p:sp>
        <p:nvSpPr>
          <p:cNvPr id="140" name="Rectangle 139"/>
          <p:cNvSpPr/>
          <p:nvPr/>
        </p:nvSpPr>
        <p:spPr>
          <a:xfrm>
            <a:off x="7315200" y="3816858"/>
            <a:ext cx="1945336" cy="1708160"/>
          </a:xfrm>
          <a:prstGeom prst="rect">
            <a:avLst/>
          </a:prstGeom>
        </p:spPr>
        <p:txBody>
          <a:bodyPr wrap="square">
            <a:spAutoFit/>
          </a:bodyPr>
          <a:lstStyle/>
          <a:p>
            <a:pPr lvl="0" fontAlgn="base">
              <a:spcBef>
                <a:spcPct val="25000"/>
              </a:spcBef>
              <a:spcAft>
                <a:spcPct val="0"/>
              </a:spcAft>
              <a:buClr>
                <a:srgbClr val="036635"/>
              </a:buClr>
              <a:buSzPct val="140000"/>
            </a:pPr>
            <a:r>
              <a:rPr lang="en-US" sz="1400" dirty="0" smtClean="0">
                <a:cs typeface="Times New Roman" pitchFamily="18" charset="0"/>
              </a:rPr>
              <a:t>• </a:t>
            </a:r>
            <a:r>
              <a:rPr lang="ru-RU" sz="1400" dirty="0" smtClean="0">
                <a:cs typeface="Times New Roman" pitchFamily="18" charset="0"/>
              </a:rPr>
              <a:t>Содержание доступно онлайн</a:t>
            </a:r>
            <a:endParaRPr lang="en-US" sz="1400" dirty="0">
              <a:cs typeface="Times New Roman" pitchFamily="18" charset="0"/>
            </a:endParaRPr>
          </a:p>
          <a:p>
            <a:pPr lvl="0" fontAlgn="base">
              <a:spcBef>
                <a:spcPct val="25000"/>
              </a:spcBef>
              <a:spcAft>
                <a:spcPct val="0"/>
              </a:spcAft>
              <a:buClr>
                <a:srgbClr val="036635"/>
              </a:buClr>
              <a:buSzPct val="140000"/>
            </a:pPr>
            <a:r>
              <a:rPr lang="en-US" sz="1400" dirty="0" smtClean="0">
                <a:cs typeface="Times New Roman" pitchFamily="18" charset="0"/>
              </a:rPr>
              <a:t>• </a:t>
            </a:r>
            <a:r>
              <a:rPr lang="ru-RU" sz="1400" dirty="0" smtClean="0">
                <a:cs typeface="Times New Roman" pitchFamily="18" charset="0"/>
              </a:rPr>
              <a:t>Англоязычная домашняя страница журнала</a:t>
            </a:r>
            <a:endParaRPr lang="en-US" sz="1400" dirty="0">
              <a:cs typeface="Times New Roman" pitchFamily="18" charset="0"/>
            </a:endParaRPr>
          </a:p>
          <a:p>
            <a:pPr lvl="0" fontAlgn="base">
              <a:spcBef>
                <a:spcPct val="25000"/>
              </a:spcBef>
              <a:spcAft>
                <a:spcPct val="0"/>
              </a:spcAft>
              <a:buClr>
                <a:srgbClr val="036635"/>
              </a:buClr>
              <a:buSzPct val="140000"/>
            </a:pPr>
            <a:r>
              <a:rPr lang="en-US" sz="1400" dirty="0" smtClean="0">
                <a:cs typeface="Times New Roman" pitchFamily="18" charset="0"/>
              </a:rPr>
              <a:t>• </a:t>
            </a:r>
            <a:r>
              <a:rPr lang="ru-RU" sz="1400" dirty="0" smtClean="0">
                <a:cs typeface="Times New Roman" pitchFamily="18" charset="0"/>
              </a:rPr>
              <a:t>Качество домашней страницы</a:t>
            </a:r>
            <a:endParaRPr lang="en-US" sz="1400" dirty="0">
              <a:cs typeface="Times New Roman" pitchFamily="18" charset="0"/>
            </a:endParaRPr>
          </a:p>
        </p:txBody>
      </p:sp>
      <p:sp>
        <p:nvSpPr>
          <p:cNvPr id="141" name="Rectangle 140"/>
          <p:cNvSpPr/>
          <p:nvPr/>
        </p:nvSpPr>
        <p:spPr>
          <a:xfrm>
            <a:off x="1" y="6334673"/>
            <a:ext cx="9127859"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400" kern="0" dirty="0" smtClean="0">
                <a:solidFill>
                  <a:sysClr val="windowText" lastClr="000000"/>
                </a:solidFill>
              </a:rPr>
              <a:t>Детальная информация</a:t>
            </a:r>
            <a:r>
              <a:rPr kumimoji="0" lang="en-US" sz="1400" b="0" i="0" u="none" strike="noStrike" kern="0" cap="none" spc="0" normalizeH="0" baseline="0" noProof="0" dirty="0" smtClean="0">
                <a:ln>
                  <a:noFill/>
                </a:ln>
                <a:solidFill>
                  <a:sysClr val="windowText" lastClr="000000"/>
                </a:solidFill>
                <a:effectLst/>
                <a:uLnTx/>
                <a:uFillTx/>
              </a:rPr>
              <a:t>: </a:t>
            </a:r>
            <a:r>
              <a:rPr kumimoji="0" lang="en-US" sz="1400" b="1" i="0" u="none" strike="noStrike" kern="0" cap="none" spc="0" normalizeH="0" baseline="0" noProof="0" dirty="0" smtClean="0">
                <a:ln>
                  <a:noFill/>
                </a:ln>
                <a:solidFill>
                  <a:sysClr val="windowText" lastClr="000000"/>
                </a:solidFill>
                <a:effectLst/>
                <a:uLnTx/>
                <a:uFillTx/>
              </a:rPr>
              <a:t>http</a:t>
            </a:r>
            <a:r>
              <a:rPr kumimoji="0" lang="en-US" sz="1400" b="1" i="0" u="none" strike="noStrike" kern="0" cap="none" spc="0" normalizeH="0" baseline="0" noProof="0" dirty="0">
                <a:ln>
                  <a:noFill/>
                </a:ln>
                <a:solidFill>
                  <a:sysClr val="windowText" lastClr="000000"/>
                </a:solidFill>
                <a:effectLst/>
                <a:uLnTx/>
                <a:uFillTx/>
              </a:rPr>
              <a:t>://</a:t>
            </a:r>
            <a:r>
              <a:rPr kumimoji="0" lang="en-US" sz="1400" b="1" i="0" u="none" strike="noStrike" kern="0" cap="none" spc="0" normalizeH="0" baseline="0" noProof="0" dirty="0" smtClean="0">
                <a:ln>
                  <a:noFill/>
                </a:ln>
                <a:solidFill>
                  <a:sysClr val="windowText" lastClr="000000"/>
                </a:solidFill>
                <a:effectLst/>
                <a:uLnTx/>
                <a:uFillTx/>
              </a:rPr>
              <a:t>www.elsevier.com/online-tools/scopus/content-overview </a:t>
            </a:r>
            <a:br>
              <a:rPr kumimoji="0" lang="en-US" sz="1400" b="1" i="0" u="none" strike="noStrike" kern="0" cap="none" spc="0" normalizeH="0" baseline="0" noProof="0" dirty="0" smtClean="0">
                <a:ln>
                  <a:noFill/>
                </a:ln>
                <a:solidFill>
                  <a:sysClr val="windowText" lastClr="000000"/>
                </a:solidFill>
                <a:effectLst/>
                <a:uLnTx/>
                <a:uFillTx/>
              </a:rPr>
            </a:br>
            <a:r>
              <a:rPr lang="ru-RU" sz="1400" kern="0" dirty="0" smtClean="0">
                <a:solidFill>
                  <a:sysClr val="windowText" lastClr="000000"/>
                </a:solidFill>
              </a:rPr>
              <a:t>Вопросы</a:t>
            </a:r>
            <a:r>
              <a:rPr kumimoji="0" lang="en-US" sz="1400" b="0" i="0" u="none" strike="noStrike" kern="0" cap="none" spc="0" normalizeH="0" baseline="0" noProof="0" dirty="0" smtClean="0">
                <a:ln>
                  <a:noFill/>
                </a:ln>
                <a:solidFill>
                  <a:sysClr val="windowText" lastClr="000000"/>
                </a:solidFill>
                <a:effectLst/>
                <a:uLnTx/>
                <a:uFillTx/>
              </a:rPr>
              <a:t>: </a:t>
            </a:r>
            <a:r>
              <a:rPr kumimoji="0" lang="en-US" sz="1400" b="1" i="0" u="none" strike="noStrike" kern="0" cap="none" spc="0" normalizeH="0" baseline="0" noProof="0" dirty="0" smtClean="0">
                <a:ln>
                  <a:noFill/>
                </a:ln>
                <a:solidFill>
                  <a:sysClr val="windowText" lastClr="000000"/>
                </a:solidFill>
                <a:effectLst/>
                <a:uLnTx/>
                <a:uFillTx/>
              </a:rPr>
              <a:t>titlesuggestion@scopus.com</a:t>
            </a:r>
            <a:endParaRPr kumimoji="0" lang="en-US" sz="1400" b="1" i="0" u="none" strike="noStrike" kern="0" cap="none" spc="0" normalizeH="0" baseline="0" noProof="0" dirty="0">
              <a:ln>
                <a:noFill/>
              </a:ln>
              <a:solidFill>
                <a:sysClr val="windowText" lastClr="000000"/>
              </a:solidFill>
              <a:effectLst/>
              <a:uLnTx/>
              <a:uFillTx/>
            </a:endParaRPr>
          </a:p>
        </p:txBody>
      </p:sp>
      <p:sp>
        <p:nvSpPr>
          <p:cNvPr id="37" name="Rounded Rectangle 36"/>
          <p:cNvSpPr/>
          <p:nvPr/>
        </p:nvSpPr>
        <p:spPr>
          <a:xfrm>
            <a:off x="7726511" y="1748692"/>
            <a:ext cx="1315064" cy="877668"/>
          </a:xfrm>
          <a:prstGeom prst="roundRect">
            <a:avLst>
              <a:gd name="adj" fmla="val 19294"/>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100" b="1" kern="0" dirty="0" smtClean="0">
                <a:solidFill>
                  <a:schemeClr val="bg1"/>
                </a:solidFill>
              </a:rPr>
              <a:t>Мин. 2 года издания и </a:t>
            </a:r>
            <a:r>
              <a:rPr lang="ru-RU" sz="1100" b="1" kern="0" dirty="0" err="1" smtClean="0">
                <a:solidFill>
                  <a:schemeClr val="bg1"/>
                </a:solidFill>
              </a:rPr>
              <a:t>вэб</a:t>
            </a:r>
            <a:r>
              <a:rPr lang="ru-RU" sz="1100" b="1" kern="0" dirty="0" smtClean="0">
                <a:solidFill>
                  <a:schemeClr val="bg1"/>
                </a:solidFill>
              </a:rPr>
              <a:t>-сайт на англ.</a:t>
            </a:r>
            <a:endParaRPr lang="en-US" sz="1100" b="1" kern="0" dirty="0">
              <a:solidFill>
                <a:schemeClr val="bg1"/>
              </a:solidFill>
            </a:endParaRPr>
          </a:p>
        </p:txBody>
      </p:sp>
    </p:spTree>
    <p:extLst>
      <p:ext uri="{BB962C8B-B14F-4D97-AF65-F5344CB8AC3E}">
        <p14:creationId xmlns="" xmlns:p14="http://schemas.microsoft.com/office/powerpoint/2010/main" val="29393008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Elesvier Research Intelligence Master Slide">
  <a:themeElements>
    <a:clrScheme name="Elsevier Colours">
      <a:dk1>
        <a:srgbClr val="53565A"/>
      </a:dk1>
      <a:lt1>
        <a:sysClr val="window" lastClr="FFFFFF"/>
      </a:lt1>
      <a:dk2>
        <a:srgbClr val="FF8200"/>
      </a:dk2>
      <a:lt2>
        <a:srgbClr val="A7A8AA"/>
      </a:lt2>
      <a:accent1>
        <a:srgbClr val="007398"/>
      </a:accent1>
      <a:accent2>
        <a:srgbClr val="FF8200"/>
      </a:accent2>
      <a:accent3>
        <a:srgbClr val="53565A"/>
      </a:accent3>
      <a:accent4>
        <a:srgbClr val="00966C"/>
      </a:accent4>
      <a:accent5>
        <a:srgbClr val="41B6E6"/>
      </a:accent5>
      <a:accent6>
        <a:srgbClr val="CBC793"/>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3">
          <a:schemeClr val="lt1"/>
        </a:lnRef>
        <a:fillRef idx="1">
          <a:schemeClr val="accent1"/>
        </a:fillRef>
        <a:effectRef idx="1">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29043</TotalTime>
  <Words>3316</Words>
  <Application>Microsoft Office PowerPoint</Application>
  <PresentationFormat>Экран (4:3)</PresentationFormat>
  <Paragraphs>623</Paragraphs>
  <Slides>87</Slides>
  <Notes>9</Notes>
  <HiddenSlides>0</HiddenSlides>
  <MMClips>0</MMClips>
  <ScaleCrop>false</ScaleCrop>
  <HeadingPairs>
    <vt:vector size="4" baseType="variant">
      <vt:variant>
        <vt:lpstr>Тема</vt:lpstr>
      </vt:variant>
      <vt:variant>
        <vt:i4>1</vt:i4>
      </vt:variant>
      <vt:variant>
        <vt:lpstr>Заголовки слайдов</vt:lpstr>
      </vt:variant>
      <vt:variant>
        <vt:i4>87</vt:i4>
      </vt:variant>
    </vt:vector>
  </HeadingPairs>
  <TitlesOfParts>
    <vt:vector size="88" baseType="lpstr">
      <vt:lpstr>Elesvier Research Intelligence Master Slide</vt:lpstr>
      <vt:lpstr>Руководство по сложным вопросам Scopus </vt:lpstr>
      <vt:lpstr>Слайд 2</vt:lpstr>
      <vt:lpstr>2,44%: пути расширения национального присутствия в зарубежных БД цитирования</vt:lpstr>
      <vt:lpstr>Российские журналы в Scopus</vt:lpstr>
      <vt:lpstr>Прежде чем предпринимать шаги для подготовки журнала для индексации в международных БД, надо определиться:</vt:lpstr>
      <vt:lpstr>Результат</vt:lpstr>
      <vt:lpstr>Журнал может подать заявку на его добавление в Scopus. CSAB рассматривает заявку, оценивает журнал и выносит решение</vt:lpstr>
      <vt:lpstr>Прозрачный процесс оценки журналов при отборе независимым Советом по отбору (CSAB)</vt:lpstr>
      <vt:lpstr>Критерии оценки журнала</vt:lpstr>
      <vt:lpstr>НЕ ПРИНИМАЮТСЯ ЖУРНАЛЫ</vt:lpstr>
      <vt:lpstr>Слайд 11</vt:lpstr>
      <vt:lpstr>Слайд 12</vt:lpstr>
      <vt:lpstr>Профиль автора и анализ научной деятельности</vt:lpstr>
      <vt:lpstr>Слайд 14</vt:lpstr>
      <vt:lpstr>Слайд 15</vt:lpstr>
      <vt:lpstr>Слайд 16</vt:lpstr>
      <vt:lpstr>View secondary documents позволяет проанализировать найденные ссылки и оценить их отношение к вашему журналу (..или одноименному)</vt:lpstr>
      <vt:lpstr>Подробнее о включении журнала в Scopus: http://www.elsevierscience.ru/info/add-to-scopus/  </vt:lpstr>
      <vt:lpstr>http://academy.rasep.ru/recommendations</vt:lpstr>
      <vt:lpstr>Слайд 20</vt:lpstr>
      <vt:lpstr>Списки журналов</vt:lpstr>
      <vt:lpstr>Список журналов, индексируемых Scopus http://www.elsevier.com/online-tools/scopus/content-overview</vt:lpstr>
      <vt:lpstr>Слайд 23</vt:lpstr>
      <vt:lpstr>Процесс сбора и первичной обработки  данных CAR 2.0 – максимально автоматизированный</vt:lpstr>
      <vt:lpstr>Слайд 25</vt:lpstr>
      <vt:lpstr>Корректировка данных в Scopus</vt:lpstr>
      <vt:lpstr>FAQ:</vt:lpstr>
      <vt:lpstr>Помимо включения новых журналов, мы также исключаем журналы, демонстрирующие отрицательные показатели или нарушающие издательскую этику. Проблема нарушения этики и прекращения индексации коснулась всех зарубежных индексов. Список прекращенных в Scopus журналов</vt:lpstr>
      <vt:lpstr>Переоценка журналов, индексируемых в Scopus</vt:lpstr>
      <vt:lpstr>Прозрачный, ежегодный процесс переоценки</vt:lpstr>
      <vt:lpstr>Переоценка по показателям</vt:lpstr>
      <vt:lpstr>Дополнительная информация о переоценке  в Scopus</vt:lpstr>
      <vt:lpstr>Слайд 33</vt:lpstr>
      <vt:lpstr>    Если в статье есть фамилия автора – статья попадет в профиль автора  Профили авторов в Scopus создаются АВТОМАТИЧЕСКИ.  Сегодня уже около 18 млн профилей  Для формирования профиля автора используются следующие данные:</vt:lpstr>
      <vt:lpstr>Поиск профиля</vt:lpstr>
      <vt:lpstr>Результаты поиска, варианты</vt:lpstr>
      <vt:lpstr>Профиль автора в Scopus</vt:lpstr>
      <vt:lpstr>Обзор цитирования</vt:lpstr>
      <vt:lpstr>Обзор цитирующих работ</vt:lpstr>
      <vt:lpstr>Потенциал для сотрудничества? Перспективные источники для своей публикации?</vt:lpstr>
      <vt:lpstr>Если в профиле нет статей, но они есть в Scopus</vt:lpstr>
      <vt:lpstr>Профиль с временной группировкой альтернативных профилей и запрос на объединение профилей</vt:lpstr>
      <vt:lpstr>Для поиска вариантов авторских профилей с разным написанием фамилий авторов используйте функцию Add name variant</vt:lpstr>
      <vt:lpstr>Для поиска вариантов авторских профилей с разным написанием фамилий авторов используйте функцию Add name variant</vt:lpstr>
      <vt:lpstr>Отмечаете все варианты профилей, относящиеся к автору. Далее нажимаете Next </vt:lpstr>
      <vt:lpstr>Выбираете вариант названия нового, объединенного профиля. Если ни один из вариантов не устраивает, надо выбрать более близкий к желаемому. В ходе дальнейшего общения со Scopus Author Feedback Team (после заполнения этой формы вы получите автоматическое уведомление от них) вы сможете указать какой именно приемлемый вариант названия профиля вы хотите видеть (напр.: I’d like to have the following preferred profile name …)</vt:lpstr>
      <vt:lpstr>На шаге 3 надо просмотреть все документы, попавшие в профили для объединения и удалить лишние (кнопка с крестиком) или добавить статьи, не попавшие в профили через функцию Search for missing documents</vt:lpstr>
      <vt:lpstr>На шаге 4 делается обзор нового объединенного профиля</vt:lpstr>
      <vt:lpstr>Шаг 5. Подача заполненной формы. Поля отмеченные* - обязательны для заполнения.  Нажимая кнопку Submit вы подаете заявку на указанные изменения в профиле (объединение профилей, корректировка названия и т.п.). Наша команда Scopus  рассмотрит их, уточнит, если необходимо, данные и откорректирует профиль в течение 4-7 дней, о чем проинформирует вас по указанному на этом шаге  адресу электронной почты. Если есть необходимость откорректировать данные о месте работы (Affiliation) в вашем профиле в Scopus – пишите на адрес: ScopusAuthorFeedback@elsevier.com  (напр. Please, correct Affiliation field in my Author profile ….(указывается профиль автора в Скопусе , желательно с Author ID), where should be mentioned:…..(указывается правильная организация, место работы автора)) </vt:lpstr>
      <vt:lpstr>Руководство по корректировке авторского профиля: http://www.elsevierscience.ru/products/scopus/ </vt:lpstr>
      <vt:lpstr>Слайд 51</vt:lpstr>
      <vt:lpstr>Scopus – ORCID</vt:lpstr>
      <vt:lpstr>ORCID! (orcid.org)</vt:lpstr>
      <vt:lpstr>  Профиль в ORCID </vt:lpstr>
      <vt:lpstr>Импорт публикаций из Scopus</vt:lpstr>
      <vt:lpstr>Пошаговая онлайн-форма</vt:lpstr>
      <vt:lpstr>Финальный вид профиля для внешних пользователей</vt:lpstr>
      <vt:lpstr>Пример</vt:lpstr>
      <vt:lpstr>Слайд 59</vt:lpstr>
      <vt:lpstr>Слайд 60</vt:lpstr>
      <vt:lpstr>Поиск профиля организации</vt:lpstr>
      <vt:lpstr>Профиль организации в Scopus</vt:lpstr>
      <vt:lpstr>Цитируемость работ организации:  - выберите временной промежуток (не более 2000 записей) - отметьте статьи (Все) - нажмите на опцию Просмотреть обзор цитирования (View citation overview)</vt:lpstr>
      <vt:lpstr>Результаты обзора цитирования: напр. ответ на вопрос по числу цитирований за 5 лет без самоцитирования</vt:lpstr>
      <vt:lpstr>Обзор цитирующих работ университета...</vt:lpstr>
      <vt:lpstr>…список потенциальных источников для своих публикаций … потенциал для сотрудничества</vt:lpstr>
      <vt:lpstr>Корректировка профиля организации</vt:lpstr>
      <vt:lpstr>Продолжение</vt:lpstr>
      <vt:lpstr>Продолжение</vt:lpstr>
      <vt:lpstr>Продолжение</vt:lpstr>
      <vt:lpstr>Продолжение</vt:lpstr>
      <vt:lpstr>Слайд 72</vt:lpstr>
      <vt:lpstr>Библиометрические показатели</vt:lpstr>
      <vt:lpstr>Факторы, влияющие на значения</vt:lpstr>
      <vt:lpstr>Слайд 75</vt:lpstr>
      <vt:lpstr>Оценка на уровне статьи</vt:lpstr>
      <vt:lpstr>Метрики журналов IF, SJR и SNIP</vt:lpstr>
      <vt:lpstr>Сравнительные характеристики SJR, SNIP, JIF</vt:lpstr>
      <vt:lpstr>Список журналов  Scopus с метриками можно найти по адресу: http://www.journalmetrics.scopus.com</vt:lpstr>
      <vt:lpstr>Подробнее о некоторых метриках: CiteScore  (с 2016, Elsevier) На примере показан расчет CiteScore для 2016 </vt:lpstr>
      <vt:lpstr>CiteScore дополняет уже существующие метрики SJR и SNIP</vt:lpstr>
      <vt:lpstr>Рейтинг журналов и тренды</vt:lpstr>
      <vt:lpstr>Сравнение и оценка конкретных журналов/издательств</vt:lpstr>
      <vt:lpstr>Слайд 84</vt:lpstr>
      <vt:lpstr>2014. Россия. Журналы Materials Science</vt:lpstr>
      <vt:lpstr>ЧТО ДЕЛАТЬ?: АУДИТ и МОНИТОРИНГ</vt:lpstr>
      <vt:lpstr>Слайд 87</vt:lpstr>
    </vt:vector>
  </TitlesOfParts>
  <Company>Reed Elsevier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SciVal [product] User Training</dc:title>
  <dc:creator>Reed Elsevier</dc:creator>
  <cp:lastModifiedBy>4</cp:lastModifiedBy>
  <cp:revision>1058</cp:revision>
  <cp:lastPrinted>2014-01-29T01:20:23Z</cp:lastPrinted>
  <dcterms:created xsi:type="dcterms:W3CDTF">2011-05-02T16:44:01Z</dcterms:created>
  <dcterms:modified xsi:type="dcterms:W3CDTF">2017-11-16T13:07:07Z</dcterms:modified>
</cp:coreProperties>
</file>